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2"/>
  </p:notesMasterIdLst>
  <p:handoutMasterIdLst>
    <p:handoutMasterId r:id="rId13"/>
  </p:handoutMasterIdLst>
  <p:sldIdLst>
    <p:sldId id="366" r:id="rId2"/>
    <p:sldId id="275" r:id="rId3"/>
    <p:sldId id="339" r:id="rId4"/>
    <p:sldId id="367" r:id="rId5"/>
    <p:sldId id="358" r:id="rId6"/>
    <p:sldId id="360" r:id="rId7"/>
    <p:sldId id="361" r:id="rId8"/>
    <p:sldId id="369" r:id="rId9"/>
    <p:sldId id="368" r:id="rId10"/>
    <p:sldId id="370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00"/>
    <a:srgbClr val="0000FF"/>
    <a:srgbClr val="FFFFFF"/>
    <a:srgbClr val="FF33CC"/>
    <a:srgbClr val="FF7C80"/>
    <a:srgbClr val="0033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3" autoAdjust="0"/>
    <p:restoredTop sz="94667" autoAdjust="0"/>
  </p:normalViewPr>
  <p:slideViewPr>
    <p:cSldViewPr showGuides="1">
      <p:cViewPr>
        <p:scale>
          <a:sx n="80" d="100"/>
          <a:sy n="80" d="100"/>
        </p:scale>
        <p:origin x="-1284" y="-240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5" rIns="91411" bIns="4570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5" rIns="91411" bIns="4570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5" rIns="91411" bIns="4570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5" rIns="91411" bIns="4570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F958056-4A60-4E07-8673-FE8284DEA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36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05" tIns="44852" rIns="89705" bIns="44852" numCol="1" anchor="t" anchorCtr="0" compatLnSpc="1">
            <a:prstTxWarp prst="textNoShape">
              <a:avLst/>
            </a:prstTxWarp>
          </a:bodyPr>
          <a:lstStyle>
            <a:lvl1pPr defTabSz="89693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05" tIns="44852" rIns="89705" bIns="44852" numCol="1" anchor="t" anchorCtr="0" compatLnSpc="1">
            <a:prstTxWarp prst="textNoShape">
              <a:avLst/>
            </a:prstTxWarp>
          </a:bodyPr>
          <a:lstStyle>
            <a:lvl1pPr algn="r" defTabSz="89693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05" tIns="44852" rIns="89705" bIns="448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05" tIns="44852" rIns="89705" bIns="44852" numCol="1" anchor="b" anchorCtr="0" compatLnSpc="1">
            <a:prstTxWarp prst="textNoShape">
              <a:avLst/>
            </a:prstTxWarp>
          </a:bodyPr>
          <a:lstStyle>
            <a:lvl1pPr defTabSz="89693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05" tIns="44852" rIns="89705" bIns="44852" numCol="1" anchor="b" anchorCtr="0" compatLnSpc="1">
            <a:prstTxWarp prst="textNoShape">
              <a:avLst/>
            </a:prstTxWarp>
          </a:bodyPr>
          <a:lstStyle>
            <a:lvl1pPr algn="r" defTabSz="89693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F4777C3-6BFE-460D-8830-E2ECE3B8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83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FF6533-C3E6-4874-858B-453F2972F4D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376CD-9CD1-4167-BC31-F5816A5DAB3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921E15-D7B1-44B0-B27E-E92F027B7C0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921E15-D7B1-44B0-B27E-E92F027B7C0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376CD-9CD1-4167-BC31-F5816A5DAB3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376CD-9CD1-4167-BC31-F5816A5DAB3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376CD-9CD1-4167-BC31-F5816A5DAB3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376CD-9CD1-4167-BC31-F5816A5DAB3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FF6533-C3E6-4874-858B-453F2972F4D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2FC91-31F6-495E-900C-46772889A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CD788-95AF-448E-A43E-2AB7D6AF7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36006-7D72-45BE-9892-8B9735A5C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481C0-55DB-45E8-92A1-E74519056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ED061-1C86-4979-9939-2EE50AD54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D2965-4206-4174-8AE3-587C0D80D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248A8-BC72-4B58-94D6-C2245C1D1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F254A-196D-4A3E-998E-961293D3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7D2F9-79F5-480B-A385-AB90D657E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4A14E-5B7A-4CEE-8956-91CEE457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444F1-2B31-45C4-991A-2586DA4D3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duotone>
              <a:schemeClr val="bg1"/>
              <a:srgbClr val="FFFFFF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F59F214-3A0D-438A-A1D1-01EB1F198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676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Howell Mill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 Rezoning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Z-15-024</a:t>
            </a:r>
            <a:r>
              <a:rPr lang="en-US" sz="2800" dirty="0" smtClean="0">
                <a:solidFill>
                  <a:schemeClr val="bg2"/>
                </a:solidFill>
                <a:cs typeface="Tahoma" pitchFamily="34" charset="0"/>
              </a:rPr>
              <a:t/>
            </a:r>
            <a:br>
              <a:rPr lang="en-US" sz="2800" dirty="0" smtClean="0">
                <a:solidFill>
                  <a:schemeClr val="bg2"/>
                </a:solidFill>
                <a:cs typeface="Tahoma" pitchFamily="34" charset="0"/>
              </a:rPr>
            </a:br>
            <a:endParaRPr lang="en-US" sz="2800" dirty="0" smtClean="0">
              <a:solidFill>
                <a:schemeClr val="bg2"/>
              </a:solidFill>
            </a:endParaRPr>
          </a:p>
        </p:txBody>
      </p:sp>
      <p:sp>
        <p:nvSpPr>
          <p:cNvPr id="3076" name="Text Box 18"/>
          <p:cNvSpPr txBox="1">
            <a:spLocks noChangeArrowheads="1"/>
          </p:cNvSpPr>
          <p:nvPr/>
        </p:nvSpPr>
        <p:spPr bwMode="auto">
          <a:xfrm>
            <a:off x="7091363" y="6505575"/>
            <a:ext cx="15651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September 10, 2015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879" y="1371600"/>
            <a:ext cx="6652070" cy="497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 rot="17473054">
            <a:off x="3595890" y="3381152"/>
            <a:ext cx="1688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Howell Mill Rd.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669475" y="1543792"/>
            <a:ext cx="2078182" cy="4393870"/>
          </a:xfrm>
          <a:custGeom>
            <a:avLst/>
            <a:gdLst>
              <a:gd name="connsiteX0" fmla="*/ 712520 w 2078182"/>
              <a:gd name="connsiteY0" fmla="*/ 0 h 4393870"/>
              <a:gd name="connsiteX1" fmla="*/ 771896 w 2078182"/>
              <a:gd name="connsiteY1" fmla="*/ 320634 h 4393870"/>
              <a:gd name="connsiteX2" fmla="*/ 712520 w 2078182"/>
              <a:gd name="connsiteY2" fmla="*/ 368135 h 4393870"/>
              <a:gd name="connsiteX3" fmla="*/ 724395 w 2078182"/>
              <a:gd name="connsiteY3" fmla="*/ 938151 h 4393870"/>
              <a:gd name="connsiteX4" fmla="*/ 688769 w 2078182"/>
              <a:gd name="connsiteY4" fmla="*/ 1104405 h 4393870"/>
              <a:gd name="connsiteX5" fmla="*/ 760021 w 2078182"/>
              <a:gd name="connsiteY5" fmla="*/ 1128156 h 4393870"/>
              <a:gd name="connsiteX6" fmla="*/ 629393 w 2078182"/>
              <a:gd name="connsiteY6" fmla="*/ 1805050 h 4393870"/>
              <a:gd name="connsiteX7" fmla="*/ 522515 w 2078182"/>
              <a:gd name="connsiteY7" fmla="*/ 1805050 h 4393870"/>
              <a:gd name="connsiteX8" fmla="*/ 475013 w 2078182"/>
              <a:gd name="connsiteY8" fmla="*/ 2030681 h 4393870"/>
              <a:gd name="connsiteX9" fmla="*/ 391886 w 2078182"/>
              <a:gd name="connsiteY9" fmla="*/ 2030681 h 4393870"/>
              <a:gd name="connsiteX10" fmla="*/ 356260 w 2078182"/>
              <a:gd name="connsiteY10" fmla="*/ 2173185 h 4393870"/>
              <a:gd name="connsiteX11" fmla="*/ 261257 w 2078182"/>
              <a:gd name="connsiteY11" fmla="*/ 2173185 h 4393870"/>
              <a:gd name="connsiteX12" fmla="*/ 237507 w 2078182"/>
              <a:gd name="connsiteY12" fmla="*/ 2422566 h 4393870"/>
              <a:gd name="connsiteX13" fmla="*/ 0 w 2078182"/>
              <a:gd name="connsiteY13" fmla="*/ 2446317 h 4393870"/>
              <a:gd name="connsiteX14" fmla="*/ 0 w 2078182"/>
              <a:gd name="connsiteY14" fmla="*/ 2826327 h 4393870"/>
              <a:gd name="connsiteX15" fmla="*/ 285008 w 2078182"/>
              <a:gd name="connsiteY15" fmla="*/ 2838203 h 4393870"/>
              <a:gd name="connsiteX16" fmla="*/ 249382 w 2078182"/>
              <a:gd name="connsiteY16" fmla="*/ 3372592 h 4393870"/>
              <a:gd name="connsiteX17" fmla="*/ 154380 w 2078182"/>
              <a:gd name="connsiteY17" fmla="*/ 3372592 h 4393870"/>
              <a:gd name="connsiteX18" fmla="*/ 154380 w 2078182"/>
              <a:gd name="connsiteY18" fmla="*/ 3503221 h 4393870"/>
              <a:gd name="connsiteX19" fmla="*/ 178130 w 2078182"/>
              <a:gd name="connsiteY19" fmla="*/ 3503221 h 4393870"/>
              <a:gd name="connsiteX20" fmla="*/ 190006 w 2078182"/>
              <a:gd name="connsiteY20" fmla="*/ 3610099 h 4393870"/>
              <a:gd name="connsiteX21" fmla="*/ 142504 w 2078182"/>
              <a:gd name="connsiteY21" fmla="*/ 3657600 h 4393870"/>
              <a:gd name="connsiteX22" fmla="*/ 106878 w 2078182"/>
              <a:gd name="connsiteY22" fmla="*/ 3859481 h 4393870"/>
              <a:gd name="connsiteX23" fmla="*/ 237507 w 2078182"/>
              <a:gd name="connsiteY23" fmla="*/ 3859481 h 4393870"/>
              <a:gd name="connsiteX24" fmla="*/ 249382 w 2078182"/>
              <a:gd name="connsiteY24" fmla="*/ 4073237 h 4393870"/>
              <a:gd name="connsiteX25" fmla="*/ 166255 w 2078182"/>
              <a:gd name="connsiteY25" fmla="*/ 4073237 h 4393870"/>
              <a:gd name="connsiteX26" fmla="*/ 154380 w 2078182"/>
              <a:gd name="connsiteY26" fmla="*/ 4239491 h 4393870"/>
              <a:gd name="connsiteX27" fmla="*/ 190006 w 2078182"/>
              <a:gd name="connsiteY27" fmla="*/ 4393870 h 4393870"/>
              <a:gd name="connsiteX28" fmla="*/ 926276 w 2078182"/>
              <a:gd name="connsiteY28" fmla="*/ 4370120 h 4393870"/>
              <a:gd name="connsiteX29" fmla="*/ 855024 w 2078182"/>
              <a:gd name="connsiteY29" fmla="*/ 4120738 h 4393870"/>
              <a:gd name="connsiteX30" fmla="*/ 724395 w 2078182"/>
              <a:gd name="connsiteY30" fmla="*/ 4120738 h 4393870"/>
              <a:gd name="connsiteX31" fmla="*/ 748146 w 2078182"/>
              <a:gd name="connsiteY31" fmla="*/ 3586348 h 4393870"/>
              <a:gd name="connsiteX32" fmla="*/ 843148 w 2078182"/>
              <a:gd name="connsiteY32" fmla="*/ 3586348 h 4393870"/>
              <a:gd name="connsiteX33" fmla="*/ 843148 w 2078182"/>
              <a:gd name="connsiteY33" fmla="*/ 3431969 h 4393870"/>
              <a:gd name="connsiteX34" fmla="*/ 807522 w 2078182"/>
              <a:gd name="connsiteY34" fmla="*/ 3431969 h 4393870"/>
              <a:gd name="connsiteX35" fmla="*/ 855024 w 2078182"/>
              <a:gd name="connsiteY35" fmla="*/ 2458192 h 4393870"/>
              <a:gd name="connsiteX36" fmla="*/ 997528 w 2078182"/>
              <a:gd name="connsiteY36" fmla="*/ 2458192 h 4393870"/>
              <a:gd name="connsiteX37" fmla="*/ 1045029 w 2078182"/>
              <a:gd name="connsiteY37" fmla="*/ 2232561 h 4393870"/>
              <a:gd name="connsiteX38" fmla="*/ 1199408 w 2078182"/>
              <a:gd name="connsiteY38" fmla="*/ 2232561 h 4393870"/>
              <a:gd name="connsiteX39" fmla="*/ 1199408 w 2078182"/>
              <a:gd name="connsiteY39" fmla="*/ 2018805 h 4393870"/>
              <a:gd name="connsiteX40" fmla="*/ 1235034 w 2078182"/>
              <a:gd name="connsiteY40" fmla="*/ 1864426 h 4393870"/>
              <a:gd name="connsiteX41" fmla="*/ 1508167 w 2078182"/>
              <a:gd name="connsiteY41" fmla="*/ 1876302 h 4393870"/>
              <a:gd name="connsiteX42" fmla="*/ 1567543 w 2078182"/>
              <a:gd name="connsiteY42" fmla="*/ 1353787 h 4393870"/>
              <a:gd name="connsiteX43" fmla="*/ 1733798 w 2078182"/>
              <a:gd name="connsiteY43" fmla="*/ 1377538 h 4393870"/>
              <a:gd name="connsiteX44" fmla="*/ 2078182 w 2078182"/>
              <a:gd name="connsiteY44" fmla="*/ 724395 h 4393870"/>
              <a:gd name="connsiteX45" fmla="*/ 1864426 w 2078182"/>
              <a:gd name="connsiteY45" fmla="*/ 605642 h 4393870"/>
              <a:gd name="connsiteX46" fmla="*/ 1745673 w 2078182"/>
              <a:gd name="connsiteY46" fmla="*/ 605642 h 4393870"/>
              <a:gd name="connsiteX47" fmla="*/ 1579419 w 2078182"/>
              <a:gd name="connsiteY47" fmla="*/ 546265 h 4393870"/>
              <a:gd name="connsiteX48" fmla="*/ 1092530 w 2078182"/>
              <a:gd name="connsiteY48" fmla="*/ 285008 h 4393870"/>
              <a:gd name="connsiteX49" fmla="*/ 1128156 w 2078182"/>
              <a:gd name="connsiteY49" fmla="*/ 249382 h 4393870"/>
              <a:gd name="connsiteX50" fmla="*/ 712520 w 2078182"/>
              <a:gd name="connsiteY50" fmla="*/ 0 h 439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078182" h="4393870">
                <a:moveTo>
                  <a:pt x="712520" y="0"/>
                </a:moveTo>
                <a:lnTo>
                  <a:pt x="771896" y="320634"/>
                </a:lnTo>
                <a:lnTo>
                  <a:pt x="712520" y="368135"/>
                </a:lnTo>
                <a:lnTo>
                  <a:pt x="724395" y="938151"/>
                </a:lnTo>
                <a:lnTo>
                  <a:pt x="688769" y="1104405"/>
                </a:lnTo>
                <a:lnTo>
                  <a:pt x="760021" y="1128156"/>
                </a:lnTo>
                <a:lnTo>
                  <a:pt x="629393" y="1805050"/>
                </a:lnTo>
                <a:lnTo>
                  <a:pt x="522515" y="1805050"/>
                </a:lnTo>
                <a:lnTo>
                  <a:pt x="475013" y="2030681"/>
                </a:lnTo>
                <a:lnTo>
                  <a:pt x="391886" y="2030681"/>
                </a:lnTo>
                <a:lnTo>
                  <a:pt x="356260" y="2173185"/>
                </a:lnTo>
                <a:lnTo>
                  <a:pt x="261257" y="2173185"/>
                </a:lnTo>
                <a:lnTo>
                  <a:pt x="237507" y="2422566"/>
                </a:lnTo>
                <a:lnTo>
                  <a:pt x="0" y="2446317"/>
                </a:lnTo>
                <a:lnTo>
                  <a:pt x="0" y="2826327"/>
                </a:lnTo>
                <a:lnTo>
                  <a:pt x="285008" y="2838203"/>
                </a:lnTo>
                <a:lnTo>
                  <a:pt x="249382" y="3372592"/>
                </a:lnTo>
                <a:lnTo>
                  <a:pt x="154380" y="3372592"/>
                </a:lnTo>
                <a:lnTo>
                  <a:pt x="154380" y="3503221"/>
                </a:lnTo>
                <a:lnTo>
                  <a:pt x="178130" y="3503221"/>
                </a:lnTo>
                <a:lnTo>
                  <a:pt x="190006" y="3610099"/>
                </a:lnTo>
                <a:lnTo>
                  <a:pt x="142504" y="3657600"/>
                </a:lnTo>
                <a:lnTo>
                  <a:pt x="106878" y="3859481"/>
                </a:lnTo>
                <a:lnTo>
                  <a:pt x="237507" y="3859481"/>
                </a:lnTo>
                <a:lnTo>
                  <a:pt x="249382" y="4073237"/>
                </a:lnTo>
                <a:lnTo>
                  <a:pt x="166255" y="4073237"/>
                </a:lnTo>
                <a:lnTo>
                  <a:pt x="154380" y="4239491"/>
                </a:lnTo>
                <a:lnTo>
                  <a:pt x="190006" y="4393870"/>
                </a:lnTo>
                <a:lnTo>
                  <a:pt x="926276" y="4370120"/>
                </a:lnTo>
                <a:lnTo>
                  <a:pt x="855024" y="4120738"/>
                </a:lnTo>
                <a:lnTo>
                  <a:pt x="724395" y="4120738"/>
                </a:lnTo>
                <a:lnTo>
                  <a:pt x="748146" y="3586348"/>
                </a:lnTo>
                <a:lnTo>
                  <a:pt x="843148" y="3586348"/>
                </a:lnTo>
                <a:lnTo>
                  <a:pt x="843148" y="3431969"/>
                </a:lnTo>
                <a:lnTo>
                  <a:pt x="807522" y="3431969"/>
                </a:lnTo>
                <a:lnTo>
                  <a:pt x="855024" y="2458192"/>
                </a:lnTo>
                <a:lnTo>
                  <a:pt x="997528" y="2458192"/>
                </a:lnTo>
                <a:lnTo>
                  <a:pt x="1045029" y="2232561"/>
                </a:lnTo>
                <a:lnTo>
                  <a:pt x="1199408" y="2232561"/>
                </a:lnTo>
                <a:lnTo>
                  <a:pt x="1199408" y="2018805"/>
                </a:lnTo>
                <a:lnTo>
                  <a:pt x="1235034" y="1864426"/>
                </a:lnTo>
                <a:lnTo>
                  <a:pt x="1508167" y="1876302"/>
                </a:lnTo>
                <a:lnTo>
                  <a:pt x="1567543" y="1353787"/>
                </a:lnTo>
                <a:lnTo>
                  <a:pt x="1733798" y="1377538"/>
                </a:lnTo>
                <a:lnTo>
                  <a:pt x="2078182" y="724395"/>
                </a:lnTo>
                <a:lnTo>
                  <a:pt x="1864426" y="605642"/>
                </a:lnTo>
                <a:lnTo>
                  <a:pt x="1745673" y="605642"/>
                </a:lnTo>
                <a:lnTo>
                  <a:pt x="1579419" y="546265"/>
                </a:lnTo>
                <a:lnTo>
                  <a:pt x="1092530" y="285008"/>
                </a:lnTo>
                <a:lnTo>
                  <a:pt x="1128156" y="249382"/>
                </a:lnTo>
                <a:lnTo>
                  <a:pt x="712520" y="0"/>
                </a:lnTo>
                <a:close/>
              </a:path>
            </a:pathLst>
          </a:custGeom>
          <a:ln w="28575">
            <a:solidFill>
              <a:srgbClr val="003399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44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676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Howell Mill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 Rezoning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Z-15-024</a:t>
            </a:r>
            <a:r>
              <a:rPr lang="en-US" sz="2800" dirty="0" smtClean="0">
                <a:solidFill>
                  <a:schemeClr val="bg2"/>
                </a:solidFill>
                <a:cs typeface="Tahoma" pitchFamily="34" charset="0"/>
              </a:rPr>
              <a:t/>
            </a:r>
            <a:br>
              <a:rPr lang="en-US" sz="2800" dirty="0" smtClean="0">
                <a:solidFill>
                  <a:schemeClr val="bg2"/>
                </a:solidFill>
                <a:cs typeface="Tahoma" pitchFamily="34" charset="0"/>
              </a:rPr>
            </a:br>
            <a:endParaRPr lang="en-US" sz="2800" dirty="0" smtClean="0">
              <a:solidFill>
                <a:schemeClr val="bg2"/>
              </a:solidFill>
            </a:endParaRPr>
          </a:p>
        </p:txBody>
      </p:sp>
      <p:sp>
        <p:nvSpPr>
          <p:cNvPr id="3076" name="Text Box 18"/>
          <p:cNvSpPr txBox="1">
            <a:spLocks noChangeArrowheads="1"/>
          </p:cNvSpPr>
          <p:nvPr/>
        </p:nvSpPr>
        <p:spPr bwMode="auto">
          <a:xfrm>
            <a:off x="7091363" y="6505575"/>
            <a:ext cx="15651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September 10, 2015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879" y="1371600"/>
            <a:ext cx="6652070" cy="497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 rot="17473054">
            <a:off x="3595890" y="3381152"/>
            <a:ext cx="1688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Howell Mill Rd.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669475" y="1543792"/>
            <a:ext cx="2078182" cy="4393870"/>
          </a:xfrm>
          <a:custGeom>
            <a:avLst/>
            <a:gdLst>
              <a:gd name="connsiteX0" fmla="*/ 712520 w 2078182"/>
              <a:gd name="connsiteY0" fmla="*/ 0 h 4393870"/>
              <a:gd name="connsiteX1" fmla="*/ 771896 w 2078182"/>
              <a:gd name="connsiteY1" fmla="*/ 320634 h 4393870"/>
              <a:gd name="connsiteX2" fmla="*/ 712520 w 2078182"/>
              <a:gd name="connsiteY2" fmla="*/ 368135 h 4393870"/>
              <a:gd name="connsiteX3" fmla="*/ 724395 w 2078182"/>
              <a:gd name="connsiteY3" fmla="*/ 938151 h 4393870"/>
              <a:gd name="connsiteX4" fmla="*/ 688769 w 2078182"/>
              <a:gd name="connsiteY4" fmla="*/ 1104405 h 4393870"/>
              <a:gd name="connsiteX5" fmla="*/ 760021 w 2078182"/>
              <a:gd name="connsiteY5" fmla="*/ 1128156 h 4393870"/>
              <a:gd name="connsiteX6" fmla="*/ 629393 w 2078182"/>
              <a:gd name="connsiteY6" fmla="*/ 1805050 h 4393870"/>
              <a:gd name="connsiteX7" fmla="*/ 522515 w 2078182"/>
              <a:gd name="connsiteY7" fmla="*/ 1805050 h 4393870"/>
              <a:gd name="connsiteX8" fmla="*/ 475013 w 2078182"/>
              <a:gd name="connsiteY8" fmla="*/ 2030681 h 4393870"/>
              <a:gd name="connsiteX9" fmla="*/ 391886 w 2078182"/>
              <a:gd name="connsiteY9" fmla="*/ 2030681 h 4393870"/>
              <a:gd name="connsiteX10" fmla="*/ 356260 w 2078182"/>
              <a:gd name="connsiteY10" fmla="*/ 2173185 h 4393870"/>
              <a:gd name="connsiteX11" fmla="*/ 261257 w 2078182"/>
              <a:gd name="connsiteY11" fmla="*/ 2173185 h 4393870"/>
              <a:gd name="connsiteX12" fmla="*/ 237507 w 2078182"/>
              <a:gd name="connsiteY12" fmla="*/ 2422566 h 4393870"/>
              <a:gd name="connsiteX13" fmla="*/ 0 w 2078182"/>
              <a:gd name="connsiteY13" fmla="*/ 2446317 h 4393870"/>
              <a:gd name="connsiteX14" fmla="*/ 0 w 2078182"/>
              <a:gd name="connsiteY14" fmla="*/ 2826327 h 4393870"/>
              <a:gd name="connsiteX15" fmla="*/ 285008 w 2078182"/>
              <a:gd name="connsiteY15" fmla="*/ 2838203 h 4393870"/>
              <a:gd name="connsiteX16" fmla="*/ 249382 w 2078182"/>
              <a:gd name="connsiteY16" fmla="*/ 3372592 h 4393870"/>
              <a:gd name="connsiteX17" fmla="*/ 154380 w 2078182"/>
              <a:gd name="connsiteY17" fmla="*/ 3372592 h 4393870"/>
              <a:gd name="connsiteX18" fmla="*/ 154380 w 2078182"/>
              <a:gd name="connsiteY18" fmla="*/ 3503221 h 4393870"/>
              <a:gd name="connsiteX19" fmla="*/ 178130 w 2078182"/>
              <a:gd name="connsiteY19" fmla="*/ 3503221 h 4393870"/>
              <a:gd name="connsiteX20" fmla="*/ 190006 w 2078182"/>
              <a:gd name="connsiteY20" fmla="*/ 3610099 h 4393870"/>
              <a:gd name="connsiteX21" fmla="*/ 142504 w 2078182"/>
              <a:gd name="connsiteY21" fmla="*/ 3657600 h 4393870"/>
              <a:gd name="connsiteX22" fmla="*/ 106878 w 2078182"/>
              <a:gd name="connsiteY22" fmla="*/ 3859481 h 4393870"/>
              <a:gd name="connsiteX23" fmla="*/ 237507 w 2078182"/>
              <a:gd name="connsiteY23" fmla="*/ 3859481 h 4393870"/>
              <a:gd name="connsiteX24" fmla="*/ 249382 w 2078182"/>
              <a:gd name="connsiteY24" fmla="*/ 4073237 h 4393870"/>
              <a:gd name="connsiteX25" fmla="*/ 166255 w 2078182"/>
              <a:gd name="connsiteY25" fmla="*/ 4073237 h 4393870"/>
              <a:gd name="connsiteX26" fmla="*/ 154380 w 2078182"/>
              <a:gd name="connsiteY26" fmla="*/ 4239491 h 4393870"/>
              <a:gd name="connsiteX27" fmla="*/ 190006 w 2078182"/>
              <a:gd name="connsiteY27" fmla="*/ 4393870 h 4393870"/>
              <a:gd name="connsiteX28" fmla="*/ 926276 w 2078182"/>
              <a:gd name="connsiteY28" fmla="*/ 4370120 h 4393870"/>
              <a:gd name="connsiteX29" fmla="*/ 855024 w 2078182"/>
              <a:gd name="connsiteY29" fmla="*/ 4120738 h 4393870"/>
              <a:gd name="connsiteX30" fmla="*/ 724395 w 2078182"/>
              <a:gd name="connsiteY30" fmla="*/ 4120738 h 4393870"/>
              <a:gd name="connsiteX31" fmla="*/ 748146 w 2078182"/>
              <a:gd name="connsiteY31" fmla="*/ 3586348 h 4393870"/>
              <a:gd name="connsiteX32" fmla="*/ 843148 w 2078182"/>
              <a:gd name="connsiteY32" fmla="*/ 3586348 h 4393870"/>
              <a:gd name="connsiteX33" fmla="*/ 843148 w 2078182"/>
              <a:gd name="connsiteY33" fmla="*/ 3431969 h 4393870"/>
              <a:gd name="connsiteX34" fmla="*/ 807522 w 2078182"/>
              <a:gd name="connsiteY34" fmla="*/ 3431969 h 4393870"/>
              <a:gd name="connsiteX35" fmla="*/ 855024 w 2078182"/>
              <a:gd name="connsiteY35" fmla="*/ 2458192 h 4393870"/>
              <a:gd name="connsiteX36" fmla="*/ 997528 w 2078182"/>
              <a:gd name="connsiteY36" fmla="*/ 2458192 h 4393870"/>
              <a:gd name="connsiteX37" fmla="*/ 1045029 w 2078182"/>
              <a:gd name="connsiteY37" fmla="*/ 2232561 h 4393870"/>
              <a:gd name="connsiteX38" fmla="*/ 1199408 w 2078182"/>
              <a:gd name="connsiteY38" fmla="*/ 2232561 h 4393870"/>
              <a:gd name="connsiteX39" fmla="*/ 1199408 w 2078182"/>
              <a:gd name="connsiteY39" fmla="*/ 2018805 h 4393870"/>
              <a:gd name="connsiteX40" fmla="*/ 1235034 w 2078182"/>
              <a:gd name="connsiteY40" fmla="*/ 1864426 h 4393870"/>
              <a:gd name="connsiteX41" fmla="*/ 1508167 w 2078182"/>
              <a:gd name="connsiteY41" fmla="*/ 1876302 h 4393870"/>
              <a:gd name="connsiteX42" fmla="*/ 1567543 w 2078182"/>
              <a:gd name="connsiteY42" fmla="*/ 1353787 h 4393870"/>
              <a:gd name="connsiteX43" fmla="*/ 1733798 w 2078182"/>
              <a:gd name="connsiteY43" fmla="*/ 1377538 h 4393870"/>
              <a:gd name="connsiteX44" fmla="*/ 2078182 w 2078182"/>
              <a:gd name="connsiteY44" fmla="*/ 724395 h 4393870"/>
              <a:gd name="connsiteX45" fmla="*/ 1864426 w 2078182"/>
              <a:gd name="connsiteY45" fmla="*/ 605642 h 4393870"/>
              <a:gd name="connsiteX46" fmla="*/ 1745673 w 2078182"/>
              <a:gd name="connsiteY46" fmla="*/ 605642 h 4393870"/>
              <a:gd name="connsiteX47" fmla="*/ 1579419 w 2078182"/>
              <a:gd name="connsiteY47" fmla="*/ 546265 h 4393870"/>
              <a:gd name="connsiteX48" fmla="*/ 1092530 w 2078182"/>
              <a:gd name="connsiteY48" fmla="*/ 285008 h 4393870"/>
              <a:gd name="connsiteX49" fmla="*/ 1128156 w 2078182"/>
              <a:gd name="connsiteY49" fmla="*/ 249382 h 4393870"/>
              <a:gd name="connsiteX50" fmla="*/ 712520 w 2078182"/>
              <a:gd name="connsiteY50" fmla="*/ 0 h 439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078182" h="4393870">
                <a:moveTo>
                  <a:pt x="712520" y="0"/>
                </a:moveTo>
                <a:lnTo>
                  <a:pt x="771896" y="320634"/>
                </a:lnTo>
                <a:lnTo>
                  <a:pt x="712520" y="368135"/>
                </a:lnTo>
                <a:lnTo>
                  <a:pt x="724395" y="938151"/>
                </a:lnTo>
                <a:lnTo>
                  <a:pt x="688769" y="1104405"/>
                </a:lnTo>
                <a:lnTo>
                  <a:pt x="760021" y="1128156"/>
                </a:lnTo>
                <a:lnTo>
                  <a:pt x="629393" y="1805050"/>
                </a:lnTo>
                <a:lnTo>
                  <a:pt x="522515" y="1805050"/>
                </a:lnTo>
                <a:lnTo>
                  <a:pt x="475013" y="2030681"/>
                </a:lnTo>
                <a:lnTo>
                  <a:pt x="391886" y="2030681"/>
                </a:lnTo>
                <a:lnTo>
                  <a:pt x="356260" y="2173185"/>
                </a:lnTo>
                <a:lnTo>
                  <a:pt x="261257" y="2173185"/>
                </a:lnTo>
                <a:lnTo>
                  <a:pt x="237507" y="2422566"/>
                </a:lnTo>
                <a:lnTo>
                  <a:pt x="0" y="2446317"/>
                </a:lnTo>
                <a:lnTo>
                  <a:pt x="0" y="2826327"/>
                </a:lnTo>
                <a:lnTo>
                  <a:pt x="285008" y="2838203"/>
                </a:lnTo>
                <a:lnTo>
                  <a:pt x="249382" y="3372592"/>
                </a:lnTo>
                <a:lnTo>
                  <a:pt x="154380" y="3372592"/>
                </a:lnTo>
                <a:lnTo>
                  <a:pt x="154380" y="3503221"/>
                </a:lnTo>
                <a:lnTo>
                  <a:pt x="178130" y="3503221"/>
                </a:lnTo>
                <a:lnTo>
                  <a:pt x="190006" y="3610099"/>
                </a:lnTo>
                <a:lnTo>
                  <a:pt x="142504" y="3657600"/>
                </a:lnTo>
                <a:lnTo>
                  <a:pt x="106878" y="3859481"/>
                </a:lnTo>
                <a:lnTo>
                  <a:pt x="237507" y="3859481"/>
                </a:lnTo>
                <a:lnTo>
                  <a:pt x="249382" y="4073237"/>
                </a:lnTo>
                <a:lnTo>
                  <a:pt x="166255" y="4073237"/>
                </a:lnTo>
                <a:lnTo>
                  <a:pt x="154380" y="4239491"/>
                </a:lnTo>
                <a:lnTo>
                  <a:pt x="190006" y="4393870"/>
                </a:lnTo>
                <a:lnTo>
                  <a:pt x="926276" y="4370120"/>
                </a:lnTo>
                <a:lnTo>
                  <a:pt x="855024" y="4120738"/>
                </a:lnTo>
                <a:lnTo>
                  <a:pt x="724395" y="4120738"/>
                </a:lnTo>
                <a:lnTo>
                  <a:pt x="748146" y="3586348"/>
                </a:lnTo>
                <a:lnTo>
                  <a:pt x="843148" y="3586348"/>
                </a:lnTo>
                <a:lnTo>
                  <a:pt x="843148" y="3431969"/>
                </a:lnTo>
                <a:lnTo>
                  <a:pt x="807522" y="3431969"/>
                </a:lnTo>
                <a:lnTo>
                  <a:pt x="855024" y="2458192"/>
                </a:lnTo>
                <a:lnTo>
                  <a:pt x="997528" y="2458192"/>
                </a:lnTo>
                <a:lnTo>
                  <a:pt x="1045029" y="2232561"/>
                </a:lnTo>
                <a:lnTo>
                  <a:pt x="1199408" y="2232561"/>
                </a:lnTo>
                <a:lnTo>
                  <a:pt x="1199408" y="2018805"/>
                </a:lnTo>
                <a:lnTo>
                  <a:pt x="1235034" y="1864426"/>
                </a:lnTo>
                <a:lnTo>
                  <a:pt x="1508167" y="1876302"/>
                </a:lnTo>
                <a:lnTo>
                  <a:pt x="1567543" y="1353787"/>
                </a:lnTo>
                <a:lnTo>
                  <a:pt x="1733798" y="1377538"/>
                </a:lnTo>
                <a:lnTo>
                  <a:pt x="2078182" y="724395"/>
                </a:lnTo>
                <a:lnTo>
                  <a:pt x="1864426" y="605642"/>
                </a:lnTo>
                <a:lnTo>
                  <a:pt x="1745673" y="605642"/>
                </a:lnTo>
                <a:lnTo>
                  <a:pt x="1579419" y="546265"/>
                </a:lnTo>
                <a:lnTo>
                  <a:pt x="1092530" y="285008"/>
                </a:lnTo>
                <a:lnTo>
                  <a:pt x="1128156" y="249382"/>
                </a:lnTo>
                <a:lnTo>
                  <a:pt x="712520" y="0"/>
                </a:lnTo>
                <a:close/>
              </a:path>
            </a:pathLst>
          </a:custGeom>
          <a:ln w="28575">
            <a:solidFill>
              <a:srgbClr val="003399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1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457200" y="1219200"/>
            <a:ext cx="4114800" cy="5572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en-US" sz="2000" b="1" u="sng" dirty="0" smtClean="0">
                <a:solidFill>
                  <a:schemeClr val="bg2"/>
                </a:solidFill>
              </a:rPr>
              <a:t>Background &amp; Intent</a:t>
            </a:r>
            <a:endParaRPr lang="en-US" sz="2000" b="1" u="sng" dirty="0">
              <a:solidFill>
                <a:schemeClr val="bg2"/>
              </a:solidFill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457200" y="1600200"/>
            <a:ext cx="4724400" cy="5029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just"/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Previous studies along or related to this stretch of the Howell Mill Road included: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Berkeley Park Blueprints Plan (2004</a:t>
            </a:r>
            <a:r>
              <a:rPr lang="en-US" sz="1600" dirty="0" smtClean="0">
                <a:solidFill>
                  <a:schemeClr val="bg2"/>
                </a:solidFill>
              </a:rPr>
              <a:t>)</a:t>
            </a:r>
            <a:endParaRPr lang="en-US" sz="1600" dirty="0">
              <a:solidFill>
                <a:schemeClr val="bg2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Connect Atlanta Plan (2008</a:t>
            </a:r>
            <a:r>
              <a:rPr lang="en-US" sz="1600" dirty="0" smtClean="0">
                <a:solidFill>
                  <a:schemeClr val="bg2"/>
                </a:solidFill>
              </a:rPr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Upper Westside Livable Communities Initiative (LCI) Update (2009</a:t>
            </a:r>
            <a:r>
              <a:rPr lang="en-US" sz="1600" dirty="0" smtClean="0">
                <a:solidFill>
                  <a:schemeClr val="bg2"/>
                </a:solidFill>
              </a:rPr>
              <a:t>)</a:t>
            </a:r>
            <a:endParaRPr lang="en-US" sz="1600" dirty="0">
              <a:solidFill>
                <a:schemeClr val="bg2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</a:rPr>
              <a:t>BeltLine </a:t>
            </a:r>
            <a:r>
              <a:rPr lang="en-US" sz="1600" dirty="0">
                <a:solidFill>
                  <a:schemeClr val="bg2"/>
                </a:solidFill>
              </a:rPr>
              <a:t>Master Plan </a:t>
            </a:r>
            <a:r>
              <a:rPr lang="en-US" sz="1600" dirty="0" smtClean="0">
                <a:solidFill>
                  <a:schemeClr val="bg2"/>
                </a:solidFill>
              </a:rPr>
              <a:t>-Subarea 8 (2009)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</a:rPr>
              <a:t>Cycle Atlanta </a:t>
            </a:r>
            <a:r>
              <a:rPr lang="en-US" sz="1600" dirty="0">
                <a:solidFill>
                  <a:schemeClr val="bg2"/>
                </a:solidFill>
              </a:rPr>
              <a:t>Plan (2013</a:t>
            </a:r>
            <a:r>
              <a:rPr lang="en-US" sz="1600" dirty="0" smtClean="0">
                <a:solidFill>
                  <a:schemeClr val="bg2"/>
                </a:solidFill>
              </a:rPr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Collier Village Blueprints Plan (</a:t>
            </a:r>
            <a:r>
              <a:rPr lang="en-US" sz="1600" dirty="0" smtClean="0">
                <a:solidFill>
                  <a:schemeClr val="bg2"/>
                </a:solidFill>
              </a:rPr>
              <a:t>2013)</a:t>
            </a:r>
            <a:endParaRPr lang="en-US" sz="1600" dirty="0">
              <a:solidFill>
                <a:schemeClr val="bg2"/>
              </a:solidFill>
            </a:endParaRPr>
          </a:p>
          <a:p>
            <a:pPr lvl="1"/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endParaRPr lang="en-US" sz="16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algn="just"/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These provided the basis for meetings held with stakeholders including property owners, business owners and residents of the  Berkeley Park and Underwood Hills neighborhoods with an intention to:</a:t>
            </a:r>
            <a:endParaRPr lang="en-US" sz="16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I</a:t>
            </a:r>
            <a:r>
              <a:rPr lang="en-US" sz="1600" dirty="0" smtClean="0">
                <a:solidFill>
                  <a:schemeClr val="bg2"/>
                </a:solidFill>
              </a:rPr>
              <a:t>mprove </a:t>
            </a:r>
            <a:r>
              <a:rPr lang="en-US" sz="1600" dirty="0">
                <a:solidFill>
                  <a:schemeClr val="bg2"/>
                </a:solidFill>
              </a:rPr>
              <a:t>land use, zoning, urban design, open space, transportation &amp;</a:t>
            </a:r>
            <a:r>
              <a:rPr lang="en-US" sz="1600" dirty="0" smtClean="0">
                <a:solidFill>
                  <a:schemeClr val="bg2"/>
                </a:solidFill>
              </a:rPr>
              <a:t> environment while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</a:rPr>
              <a:t>Promoting development; and</a:t>
            </a:r>
            <a:endParaRPr lang="en-US" sz="1600" dirty="0">
              <a:solidFill>
                <a:schemeClr val="bg2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</a:rPr>
              <a:t>Protecting </a:t>
            </a:r>
            <a:r>
              <a:rPr lang="en-US" sz="1600" dirty="0">
                <a:solidFill>
                  <a:schemeClr val="bg2"/>
                </a:solidFill>
              </a:rPr>
              <a:t>adjacent </a:t>
            </a:r>
            <a:r>
              <a:rPr lang="en-US" sz="1600" dirty="0" smtClean="0">
                <a:solidFill>
                  <a:schemeClr val="bg2"/>
                </a:solidFill>
              </a:rPr>
              <a:t>neighborhoods</a:t>
            </a:r>
            <a:endParaRPr lang="en-US" sz="1600" dirty="0">
              <a:solidFill>
                <a:schemeClr val="bg2"/>
              </a:solidFill>
            </a:endParaRPr>
          </a:p>
          <a:p>
            <a:pPr algn="just"/>
            <a:endParaRPr lang="en-US" sz="16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just"/>
            <a:endParaRPr lang="en-US" sz="16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just"/>
            <a:endParaRPr lang="en-US" sz="1600" b="1" dirty="0">
              <a:solidFill>
                <a:schemeClr val="bg2"/>
              </a:solidFill>
            </a:endParaRPr>
          </a:p>
          <a:p>
            <a:pPr algn="just"/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2060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en-US" sz="4000" kern="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Z-15-024</a:t>
            </a:r>
            <a:endParaRPr lang="en-US" sz="4000" kern="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76200"/>
            <a:ext cx="5715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Office of Planning</a:t>
            </a:r>
          </a:p>
        </p:txBody>
      </p:sp>
      <p:pic>
        <p:nvPicPr>
          <p:cNvPr id="14" name="Picture 16" descr="seal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000000">
                  <a:alpha val="3922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762000" cy="6865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323202"/>
            <a:ext cx="3787380" cy="492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457200" y="1219200"/>
            <a:ext cx="4114800" cy="5572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en-US" sz="2000" b="1" u="sng">
                <a:solidFill>
                  <a:schemeClr val="bg2"/>
                </a:solidFill>
              </a:rPr>
              <a:t>Existing Conditions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457200" y="1600200"/>
            <a:ext cx="4343400" cy="2438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just"/>
            <a:r>
              <a:rPr lang="en-US" sz="16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The current area has a variety of viable </a:t>
            </a:r>
            <a:r>
              <a:rPr lang="en-US" sz="16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low density commercial</a:t>
            </a:r>
            <a:r>
              <a:rPr lang="en-US" sz="16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, office, institutional and limited multi-family land uses; however, these uses are not vertically integrated and heavily oriented to the automobile including many auto-repair facilities and drive-thru uses.</a:t>
            </a:r>
          </a:p>
          <a:p>
            <a:pPr algn="just"/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en-US" sz="1600" dirty="0" smtClean="0">
              <a:solidFill>
                <a:srgbClr val="002060"/>
              </a:solidFill>
            </a:endParaRPr>
          </a:p>
          <a:p>
            <a:pPr algn="just"/>
            <a:r>
              <a:rPr lang="en-US" sz="1600" dirty="0" smtClean="0">
                <a:solidFill>
                  <a:srgbClr val="002060"/>
                </a:solidFill>
              </a:rPr>
              <a:t> </a:t>
            </a:r>
          </a:p>
          <a:p>
            <a:pPr algn="just"/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16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just"/>
            <a:endParaRPr lang="en-US" sz="1600" b="1" dirty="0">
              <a:solidFill>
                <a:schemeClr val="bg2"/>
              </a:solidFill>
            </a:endParaRPr>
          </a:p>
          <a:p>
            <a:pPr algn="just"/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2060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en-US" sz="4000" kern="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Z-15-024</a:t>
            </a:r>
            <a:endParaRPr lang="en-US" sz="4000" kern="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76200"/>
            <a:ext cx="5715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Office of Planning</a:t>
            </a:r>
          </a:p>
        </p:txBody>
      </p:sp>
      <p:pic>
        <p:nvPicPr>
          <p:cNvPr id="14" name="Picture 16" descr="seal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000000">
                  <a:alpha val="3922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762000" cy="6865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1" y="1190501"/>
            <a:ext cx="3756926" cy="259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088" y="3997035"/>
            <a:ext cx="3765832" cy="259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0354" y="3997035"/>
            <a:ext cx="3725516" cy="259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468086" y="990600"/>
            <a:ext cx="5867400" cy="5572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en-US" sz="2000" b="1" u="sng" dirty="0" smtClean="0">
                <a:solidFill>
                  <a:schemeClr val="bg2"/>
                </a:solidFill>
              </a:rPr>
              <a:t>Zoning Conditions (General)</a:t>
            </a:r>
            <a:endParaRPr lang="en-US" sz="2000" b="1" u="sng" dirty="0">
              <a:solidFill>
                <a:schemeClr val="bg2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2060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en-US" sz="4000" kern="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Z-15-024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0600" y="76200"/>
            <a:ext cx="5715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Office of Planning</a:t>
            </a:r>
          </a:p>
        </p:txBody>
      </p:sp>
      <p:pic>
        <p:nvPicPr>
          <p:cNvPr id="14" name="Picture 16" descr="seal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000000">
                  <a:alpha val="3922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762000" cy="6865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53290" y="1348800"/>
            <a:ext cx="559031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u="sng" dirty="0">
                <a:solidFill>
                  <a:schemeClr val="bg2"/>
                </a:solidFill>
              </a:rPr>
              <a:t>Prohibited </a:t>
            </a:r>
            <a:r>
              <a:rPr lang="en-US" sz="1600" u="sng" dirty="0" smtClean="0">
                <a:solidFill>
                  <a:schemeClr val="bg2"/>
                </a:solidFill>
              </a:rPr>
              <a:t>uses</a:t>
            </a:r>
            <a:r>
              <a:rPr lang="en-US" sz="1600" dirty="0" smtClean="0">
                <a:solidFill>
                  <a:schemeClr val="bg2"/>
                </a:solidFill>
              </a:rPr>
              <a:t>: </a:t>
            </a:r>
            <a:r>
              <a:rPr lang="en-US" sz="1600" dirty="0">
                <a:solidFill>
                  <a:schemeClr val="bg2"/>
                </a:solidFill>
              </a:rPr>
              <a:t>C</a:t>
            </a:r>
            <a:r>
              <a:rPr lang="en-US" sz="1600" dirty="0" smtClean="0">
                <a:solidFill>
                  <a:schemeClr val="bg2"/>
                </a:solidFill>
              </a:rPr>
              <a:t>ar washes, storage facilities, tattoo and body piercing, pawnshops, nightclubs, etc.</a:t>
            </a:r>
            <a:endParaRPr lang="en-US" sz="1600" dirty="0">
              <a:solidFill>
                <a:schemeClr val="bg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u="sng" dirty="0" smtClean="0">
                <a:solidFill>
                  <a:schemeClr val="bg2"/>
                </a:solidFill>
              </a:rPr>
              <a:t>Limited hours</a:t>
            </a:r>
            <a:r>
              <a:rPr lang="en-US" sz="1600" dirty="0" smtClean="0">
                <a:solidFill>
                  <a:schemeClr val="bg2"/>
                </a:solidFill>
              </a:rPr>
              <a:t>: No operations 2:00</a:t>
            </a:r>
            <a:r>
              <a:rPr lang="en-US" sz="1600" dirty="0">
                <a:solidFill>
                  <a:schemeClr val="bg2"/>
                </a:solidFill>
              </a:rPr>
              <a:t>–</a:t>
            </a:r>
            <a:r>
              <a:rPr lang="en-US" sz="1600" dirty="0" smtClean="0">
                <a:solidFill>
                  <a:schemeClr val="bg2"/>
                </a:solidFill>
              </a:rPr>
              <a:t>6:30 AM except if &gt;50 </a:t>
            </a:r>
            <a:r>
              <a:rPr lang="en-US" sz="1600" dirty="0">
                <a:solidFill>
                  <a:schemeClr val="bg2"/>
                </a:solidFill>
              </a:rPr>
              <a:t>feet </a:t>
            </a:r>
            <a:r>
              <a:rPr lang="en-US" sz="1600" dirty="0" smtClean="0">
                <a:solidFill>
                  <a:schemeClr val="bg2"/>
                </a:solidFill>
              </a:rPr>
              <a:t>from residential and the uses are either: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bg2"/>
                </a:solidFill>
              </a:rPr>
              <a:t>Retail in </a:t>
            </a:r>
            <a:r>
              <a:rPr lang="en-US" sz="1600" dirty="0">
                <a:solidFill>
                  <a:schemeClr val="bg2"/>
                </a:solidFill>
              </a:rPr>
              <a:t>combination with </a:t>
            </a:r>
            <a:r>
              <a:rPr lang="en-US" sz="1600" dirty="0" smtClean="0">
                <a:solidFill>
                  <a:schemeClr val="bg2"/>
                </a:solidFill>
              </a:rPr>
              <a:t>fuel dispensing; </a:t>
            </a:r>
            <a:r>
              <a:rPr lang="en-US" sz="1600" dirty="0">
                <a:solidFill>
                  <a:schemeClr val="bg2"/>
                </a:solidFill>
              </a:rPr>
              <a:t>or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600" dirty="0">
                <a:solidFill>
                  <a:schemeClr val="bg2"/>
                </a:solidFill>
              </a:rPr>
              <a:t>Medical health </a:t>
            </a:r>
            <a:r>
              <a:rPr lang="en-US" sz="1600" dirty="0" smtClean="0">
                <a:solidFill>
                  <a:schemeClr val="bg2"/>
                </a:solidFill>
              </a:rPr>
              <a:t>facilities; or 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bg2"/>
                </a:solidFill>
              </a:rPr>
              <a:t>Existing eating </a:t>
            </a:r>
            <a:r>
              <a:rPr lang="en-US" sz="1600" dirty="0">
                <a:solidFill>
                  <a:schemeClr val="bg2"/>
                </a:solidFill>
              </a:rPr>
              <a:t>and drinking </a:t>
            </a:r>
            <a:r>
              <a:rPr lang="en-US" sz="1600" dirty="0" smtClean="0">
                <a:solidFill>
                  <a:schemeClr val="bg2"/>
                </a:solidFill>
              </a:rPr>
              <a:t>establishments currently operating before 6:30 AM;</a:t>
            </a:r>
            <a:endParaRPr lang="en-US" sz="1600" dirty="0">
              <a:solidFill>
                <a:schemeClr val="bg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u="sng" dirty="0">
                <a:solidFill>
                  <a:schemeClr val="bg2"/>
                </a:solidFill>
              </a:rPr>
              <a:t>Transitional </a:t>
            </a:r>
            <a:r>
              <a:rPr lang="en-US" sz="1600" u="sng" dirty="0" smtClean="0">
                <a:solidFill>
                  <a:schemeClr val="bg2"/>
                </a:solidFill>
              </a:rPr>
              <a:t>uses/yards</a:t>
            </a:r>
            <a:r>
              <a:rPr lang="en-US" sz="1600" dirty="0" smtClean="0">
                <a:solidFill>
                  <a:schemeClr val="bg2"/>
                </a:solidFill>
              </a:rPr>
              <a:t>: No </a:t>
            </a:r>
            <a:r>
              <a:rPr lang="en-US" sz="1600" dirty="0">
                <a:solidFill>
                  <a:schemeClr val="bg2"/>
                </a:solidFill>
              </a:rPr>
              <a:t>drive-through, drive-in or auto related </a:t>
            </a:r>
            <a:r>
              <a:rPr lang="en-US" sz="1600" dirty="0" smtClean="0">
                <a:solidFill>
                  <a:schemeClr val="bg2"/>
                </a:solidFill>
              </a:rPr>
              <a:t>facilities &lt;100 </a:t>
            </a:r>
            <a:r>
              <a:rPr lang="en-US" sz="1600" dirty="0">
                <a:solidFill>
                  <a:schemeClr val="bg2"/>
                </a:solidFill>
              </a:rPr>
              <a:t>feet of </a:t>
            </a:r>
            <a:r>
              <a:rPr lang="en-US" sz="1600" dirty="0" smtClean="0">
                <a:solidFill>
                  <a:schemeClr val="bg2"/>
                </a:solidFill>
              </a:rPr>
              <a:t>residential. Paving </a:t>
            </a:r>
            <a:r>
              <a:rPr lang="en-US" sz="1600" dirty="0">
                <a:solidFill>
                  <a:schemeClr val="bg2"/>
                </a:solidFill>
              </a:rPr>
              <a:t>prohibited &lt;</a:t>
            </a:r>
            <a:r>
              <a:rPr lang="en-US" sz="1600" dirty="0" smtClean="0">
                <a:solidFill>
                  <a:schemeClr val="bg2"/>
                </a:solidFill>
              </a:rPr>
              <a:t>20 </a:t>
            </a:r>
            <a:r>
              <a:rPr lang="en-US" sz="1600" dirty="0">
                <a:solidFill>
                  <a:schemeClr val="bg2"/>
                </a:solidFill>
              </a:rPr>
              <a:t>foot of residential unless providing </a:t>
            </a:r>
            <a:r>
              <a:rPr lang="en-US" sz="1600" dirty="0" smtClean="0">
                <a:solidFill>
                  <a:schemeClr val="bg2"/>
                </a:solidFill>
              </a:rPr>
              <a:t>shared </a:t>
            </a:r>
            <a:r>
              <a:rPr lang="en-US" sz="1600" dirty="0" smtClean="0">
                <a:solidFill>
                  <a:schemeClr val="bg2"/>
                </a:solidFill>
              </a:rPr>
              <a:t>access.</a:t>
            </a:r>
            <a:endParaRPr lang="en-US" sz="1600" dirty="0" smtClean="0">
              <a:solidFill>
                <a:schemeClr val="bg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u="sng" dirty="0" smtClean="0">
                <a:solidFill>
                  <a:schemeClr val="bg2"/>
                </a:solidFill>
              </a:rPr>
              <a:t>Shared </a:t>
            </a:r>
            <a:r>
              <a:rPr lang="en-US" sz="1600" u="sng" dirty="0">
                <a:solidFill>
                  <a:schemeClr val="bg2"/>
                </a:solidFill>
              </a:rPr>
              <a:t>Access</a:t>
            </a:r>
            <a:r>
              <a:rPr lang="en-US" sz="1600" dirty="0">
                <a:solidFill>
                  <a:schemeClr val="bg2"/>
                </a:solidFill>
              </a:rPr>
              <a:t>: </a:t>
            </a:r>
            <a:r>
              <a:rPr lang="en-US" sz="1600" dirty="0" smtClean="0">
                <a:solidFill>
                  <a:schemeClr val="bg2"/>
                </a:solidFill>
              </a:rPr>
              <a:t>Between adjacent non-residential uses </a:t>
            </a:r>
            <a:r>
              <a:rPr lang="en-US" sz="1600" dirty="0" smtClean="0">
                <a:solidFill>
                  <a:schemeClr val="bg2"/>
                </a:solidFill>
              </a:rPr>
              <a:t>min. 20’ shared access </a:t>
            </a:r>
            <a:r>
              <a:rPr lang="en-US" sz="1600" dirty="0" smtClean="0">
                <a:solidFill>
                  <a:schemeClr val="bg2"/>
                </a:solidFill>
              </a:rPr>
              <a:t>with </a:t>
            </a:r>
            <a:r>
              <a:rPr lang="en-US" sz="1600" dirty="0" smtClean="0">
                <a:solidFill>
                  <a:schemeClr val="bg2"/>
                </a:solidFill>
              </a:rPr>
              <a:t>a 10</a:t>
            </a:r>
            <a:r>
              <a:rPr lang="en-US" sz="1600" dirty="0">
                <a:solidFill>
                  <a:schemeClr val="bg2"/>
                </a:solidFill>
              </a:rPr>
              <a:t>% </a:t>
            </a:r>
            <a:r>
              <a:rPr lang="en-US" sz="1600" dirty="0" smtClean="0">
                <a:solidFill>
                  <a:schemeClr val="bg2"/>
                </a:solidFill>
              </a:rPr>
              <a:t>parking reduction</a:t>
            </a:r>
            <a:r>
              <a:rPr lang="en-US" sz="1600" dirty="0" smtClean="0">
                <a:solidFill>
                  <a:schemeClr val="bg2"/>
                </a:solidFill>
              </a:rPr>
              <a:t>.                                                        </a:t>
            </a:r>
            <a:endParaRPr lang="en-US" sz="1600" dirty="0">
              <a:solidFill>
                <a:schemeClr val="bg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u="sng" dirty="0" smtClean="0">
                <a:solidFill>
                  <a:schemeClr val="bg2"/>
                </a:solidFill>
              </a:rPr>
              <a:t>Fencing/walls</a:t>
            </a:r>
            <a:r>
              <a:rPr lang="en-US" sz="1600" dirty="0">
                <a:solidFill>
                  <a:schemeClr val="bg2"/>
                </a:solidFill>
              </a:rPr>
              <a:t>: No barbed/razor wire/uncoated chain </a:t>
            </a:r>
            <a:r>
              <a:rPr lang="en-US" sz="1600" dirty="0" smtClean="0">
                <a:solidFill>
                  <a:schemeClr val="bg2"/>
                </a:solidFill>
              </a:rPr>
              <a:t>link.</a:t>
            </a:r>
            <a:endParaRPr lang="en-US" sz="1600" dirty="0">
              <a:solidFill>
                <a:schemeClr val="bg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u="sng" dirty="0">
                <a:solidFill>
                  <a:schemeClr val="bg2"/>
                </a:solidFill>
              </a:rPr>
              <a:t>Residential useable open </a:t>
            </a:r>
            <a:r>
              <a:rPr lang="en-US" sz="1600" u="sng" dirty="0" smtClean="0">
                <a:solidFill>
                  <a:schemeClr val="bg2"/>
                </a:solidFill>
              </a:rPr>
              <a:t>space requirement(USOR)</a:t>
            </a:r>
            <a:r>
              <a:rPr lang="en-US" sz="1600" dirty="0" smtClean="0">
                <a:solidFill>
                  <a:schemeClr val="bg2"/>
                </a:solidFill>
              </a:rPr>
              <a:t>:</a:t>
            </a:r>
            <a:endParaRPr lang="en-US" sz="1600" dirty="0" smtClean="0">
              <a:solidFill>
                <a:schemeClr val="bg2"/>
              </a:solidFill>
            </a:endParaRP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bg2"/>
                </a:solidFill>
              </a:rPr>
              <a:t>At </a:t>
            </a:r>
            <a:r>
              <a:rPr lang="en-US" sz="1600" dirty="0">
                <a:solidFill>
                  <a:schemeClr val="bg2"/>
                </a:solidFill>
              </a:rPr>
              <a:t>least 10% USOR provided as uncovered, accessible and at finished </a:t>
            </a:r>
            <a:r>
              <a:rPr lang="en-US" sz="1600" dirty="0" smtClean="0">
                <a:solidFill>
                  <a:schemeClr val="bg2"/>
                </a:solidFill>
              </a:rPr>
              <a:t>grade.</a:t>
            </a:r>
            <a:endParaRPr lang="en-US" sz="1600" dirty="0" smtClean="0">
              <a:solidFill>
                <a:schemeClr val="bg2"/>
              </a:solidFill>
            </a:endParaRP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bg2"/>
                </a:solidFill>
              </a:rPr>
              <a:t>At </a:t>
            </a:r>
            <a:r>
              <a:rPr lang="en-US" sz="1600" dirty="0">
                <a:solidFill>
                  <a:schemeClr val="bg2"/>
                </a:solidFill>
              </a:rPr>
              <a:t>most 50% USOR at rooftop </a:t>
            </a:r>
            <a:r>
              <a:rPr lang="en-US" sz="1600" dirty="0" smtClean="0">
                <a:solidFill>
                  <a:schemeClr val="bg2"/>
                </a:solidFill>
              </a:rPr>
              <a:t>level.</a:t>
            </a:r>
            <a:endParaRPr lang="en-US" sz="1600" dirty="0">
              <a:solidFill>
                <a:schemeClr val="bg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066800"/>
            <a:ext cx="3192483" cy="189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599" y="4679306"/>
            <a:ext cx="3167743" cy="202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6"/>
          <a:stretch/>
        </p:blipFill>
        <p:spPr>
          <a:xfrm>
            <a:off x="5938486" y="2971800"/>
            <a:ext cx="3171865" cy="183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21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11" t="9573" r="11984" b="34196"/>
          <a:stretch/>
        </p:blipFill>
        <p:spPr bwMode="auto">
          <a:xfrm>
            <a:off x="6804561" y="990600"/>
            <a:ext cx="1425040" cy="1394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</p:pic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457200" y="990600"/>
            <a:ext cx="5730274" cy="5572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en-US" sz="2000" b="1" u="sng" dirty="0" smtClean="0">
                <a:solidFill>
                  <a:schemeClr val="bg2"/>
                </a:solidFill>
              </a:rPr>
              <a:t>Zoning Conditions (Underwood Hills NW)</a:t>
            </a:r>
          </a:p>
          <a:p>
            <a:endParaRPr lang="en-US" sz="2000" b="1" u="sng" dirty="0">
              <a:solidFill>
                <a:schemeClr val="bg2"/>
              </a:solidFill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457200" y="1394846"/>
            <a:ext cx="5257800" cy="439635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u="sng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Uses limited</a:t>
            </a:r>
            <a:r>
              <a:rPr lang="en-US" sz="16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: Max. 2 fuel dispensing establishments</a:t>
            </a:r>
            <a:r>
              <a:rPr lang="en-US" sz="1600" dirty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&amp; max. 3 auto-focused </a:t>
            </a:r>
            <a:r>
              <a:rPr lang="en-US" sz="16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establishments.</a:t>
            </a:r>
            <a:endParaRPr lang="en-US" sz="1600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u="sng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Density</a:t>
            </a:r>
            <a:r>
              <a:rPr lang="en-US" sz="16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: Non-residential 1.0 max FAR for south </a:t>
            </a:r>
            <a:r>
              <a:rPr lang="en-US" sz="1600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addresses within </a:t>
            </a:r>
            <a:r>
              <a:rPr lang="en-US" sz="1600" dirty="0">
                <a:solidFill>
                  <a:schemeClr val="bg2"/>
                </a:solidFill>
                <a:latin typeface="+mn-lt"/>
                <a:cs typeface="Arial" pitchFamily="34" charset="0"/>
              </a:rPr>
              <a:t>this </a:t>
            </a:r>
            <a:r>
              <a:rPr lang="en-US" sz="1600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subarea.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u="sng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Height limit</a:t>
            </a:r>
            <a:r>
              <a:rPr lang="en-US" sz="1600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: Max 35’ ht. within 60’ of residential otherwise:</a:t>
            </a:r>
          </a:p>
          <a:p>
            <a:pPr marL="742950" lvl="1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North addresses</a:t>
            </a:r>
            <a:r>
              <a:rPr lang="en-US" sz="1600" dirty="0">
                <a:solidFill>
                  <a:schemeClr val="bg2"/>
                </a:solidFill>
                <a:cs typeface="Arial" pitchFamily="34" charset="0"/>
              </a:rPr>
              <a:t> (near I-75</a:t>
            </a:r>
            <a:r>
              <a:rPr lang="en-US" sz="1600" dirty="0" smtClean="0">
                <a:solidFill>
                  <a:schemeClr val="bg2"/>
                </a:solidFill>
                <a:cs typeface="Arial" pitchFamily="34" charset="0"/>
              </a:rPr>
              <a:t>):</a:t>
            </a:r>
            <a:r>
              <a:rPr lang="en-US" sz="1600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 115’ ht. then 150’ ht.</a:t>
            </a:r>
          </a:p>
          <a:p>
            <a:pPr marL="742950" lvl="1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South addresses: 52’ ht. then 80’ ht. or 115’ ht.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u="sng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Front Setback/Sidewalks</a:t>
            </a:r>
            <a:r>
              <a:rPr lang="en-US" sz="1600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: </a:t>
            </a:r>
          </a:p>
          <a:p>
            <a:pPr marL="742950" lvl="1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20’ setback along Howell Mill Rd. for any future ROW work (This </a:t>
            </a:r>
            <a:r>
              <a:rPr lang="en-US" sz="1600" dirty="0">
                <a:solidFill>
                  <a:schemeClr val="bg2"/>
                </a:solidFill>
                <a:latin typeface="+mn-lt"/>
                <a:cs typeface="Arial" pitchFamily="34" charset="0"/>
              </a:rPr>
              <a:t>s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etback </a:t>
            </a:r>
            <a:r>
              <a:rPr lang="en-US" sz="1600" dirty="0">
                <a:solidFill>
                  <a:srgbClr val="002060"/>
                </a:solidFill>
                <a:cs typeface="Arial" pitchFamily="34" charset="0"/>
              </a:rPr>
              <a:t>can be counted for USOR and public space 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requirement).</a:t>
            </a:r>
            <a:endParaRPr lang="en-US" sz="1600" dirty="0" smtClean="0">
              <a:solidFill>
                <a:schemeClr val="bg2"/>
              </a:solidFill>
              <a:latin typeface="+mn-lt"/>
              <a:cs typeface="Arial" pitchFamily="34" charset="0"/>
            </a:endParaRPr>
          </a:p>
          <a:p>
            <a:pPr marL="742950" lvl="1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Min. </a:t>
            </a:r>
            <a:r>
              <a:rPr lang="en-US" sz="1600" dirty="0">
                <a:solidFill>
                  <a:schemeClr val="bg2"/>
                </a:solidFill>
                <a:latin typeface="+mn-lt"/>
                <a:cs typeface="Arial" pitchFamily="34" charset="0"/>
              </a:rPr>
              <a:t>4’ foot street </a:t>
            </a:r>
            <a:r>
              <a:rPr lang="en-US" sz="1600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furniture/tree </a:t>
            </a:r>
            <a:r>
              <a:rPr lang="en-US" sz="1600" dirty="0">
                <a:solidFill>
                  <a:schemeClr val="bg2"/>
                </a:solidFill>
                <a:latin typeface="+mn-lt"/>
                <a:cs typeface="Arial" pitchFamily="34" charset="0"/>
              </a:rPr>
              <a:t>planting </a:t>
            </a:r>
            <a:r>
              <a:rPr lang="en-US" sz="1600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zone, min. </a:t>
            </a:r>
            <a:r>
              <a:rPr lang="en-US" sz="1600" dirty="0">
                <a:solidFill>
                  <a:schemeClr val="bg2"/>
                </a:solidFill>
                <a:latin typeface="+mn-lt"/>
                <a:cs typeface="Arial" pitchFamily="34" charset="0"/>
              </a:rPr>
              <a:t>6’ clear </a:t>
            </a:r>
            <a:r>
              <a:rPr lang="en-US" sz="1600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sidewalk</a:t>
            </a:r>
            <a:r>
              <a:rPr lang="en-US" sz="1600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.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2060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en-US" sz="4000" kern="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Z-15-024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0600" y="76200"/>
            <a:ext cx="5715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Office of Planning</a:t>
            </a:r>
          </a:p>
        </p:txBody>
      </p:sp>
      <p:pic>
        <p:nvPicPr>
          <p:cNvPr id="14" name="Picture 16" descr="seal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000000">
                  <a:alpha val="3922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762000" cy="6865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4325" y="2461646"/>
            <a:ext cx="3240367" cy="2034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5409236"/>
            <a:ext cx="2057400" cy="129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>
          <a:xfrm>
            <a:off x="7089569" y="1066800"/>
            <a:ext cx="712519" cy="1235034"/>
          </a:xfrm>
          <a:custGeom>
            <a:avLst/>
            <a:gdLst>
              <a:gd name="connsiteX0" fmla="*/ 320634 w 712519"/>
              <a:gd name="connsiteY0" fmla="*/ 0 h 1235034"/>
              <a:gd name="connsiteX1" fmla="*/ 320634 w 712519"/>
              <a:gd name="connsiteY1" fmla="*/ 130629 h 1235034"/>
              <a:gd name="connsiteX2" fmla="*/ 320634 w 712519"/>
              <a:gd name="connsiteY2" fmla="*/ 486888 h 1235034"/>
              <a:gd name="connsiteX3" fmla="*/ 332509 w 712519"/>
              <a:gd name="connsiteY3" fmla="*/ 486888 h 1235034"/>
              <a:gd name="connsiteX4" fmla="*/ 285008 w 712519"/>
              <a:gd name="connsiteY4" fmla="*/ 771896 h 1235034"/>
              <a:gd name="connsiteX5" fmla="*/ 249382 w 712519"/>
              <a:gd name="connsiteY5" fmla="*/ 771896 h 1235034"/>
              <a:gd name="connsiteX6" fmla="*/ 154379 w 712519"/>
              <a:gd name="connsiteY6" fmla="*/ 950026 h 1235034"/>
              <a:gd name="connsiteX7" fmla="*/ 118753 w 712519"/>
              <a:gd name="connsiteY7" fmla="*/ 950026 h 1235034"/>
              <a:gd name="connsiteX8" fmla="*/ 118753 w 712519"/>
              <a:gd name="connsiteY8" fmla="*/ 1068779 h 1235034"/>
              <a:gd name="connsiteX9" fmla="*/ 0 w 712519"/>
              <a:gd name="connsiteY9" fmla="*/ 1068779 h 1235034"/>
              <a:gd name="connsiteX10" fmla="*/ 0 w 712519"/>
              <a:gd name="connsiteY10" fmla="*/ 1235034 h 1235034"/>
              <a:gd name="connsiteX11" fmla="*/ 225631 w 712519"/>
              <a:gd name="connsiteY11" fmla="*/ 1235034 h 1235034"/>
              <a:gd name="connsiteX12" fmla="*/ 225631 w 712519"/>
              <a:gd name="connsiteY12" fmla="*/ 1080655 h 1235034"/>
              <a:gd name="connsiteX13" fmla="*/ 273132 w 712519"/>
              <a:gd name="connsiteY13" fmla="*/ 961901 h 1235034"/>
              <a:gd name="connsiteX14" fmla="*/ 439387 w 712519"/>
              <a:gd name="connsiteY14" fmla="*/ 712520 h 1235034"/>
              <a:gd name="connsiteX15" fmla="*/ 629392 w 712519"/>
              <a:gd name="connsiteY15" fmla="*/ 415637 h 1235034"/>
              <a:gd name="connsiteX16" fmla="*/ 712519 w 712519"/>
              <a:gd name="connsiteY16" fmla="*/ 225631 h 1235034"/>
              <a:gd name="connsiteX17" fmla="*/ 498763 w 712519"/>
              <a:gd name="connsiteY17" fmla="*/ 106878 h 1235034"/>
              <a:gd name="connsiteX18" fmla="*/ 510639 w 712519"/>
              <a:gd name="connsiteY18" fmla="*/ 83127 h 1235034"/>
              <a:gd name="connsiteX19" fmla="*/ 320634 w 712519"/>
              <a:gd name="connsiteY19" fmla="*/ 0 h 12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12519" h="1235034">
                <a:moveTo>
                  <a:pt x="320634" y="0"/>
                </a:moveTo>
                <a:lnTo>
                  <a:pt x="320634" y="130629"/>
                </a:lnTo>
                <a:lnTo>
                  <a:pt x="320634" y="486888"/>
                </a:lnTo>
                <a:lnTo>
                  <a:pt x="332509" y="486888"/>
                </a:lnTo>
                <a:lnTo>
                  <a:pt x="285008" y="771896"/>
                </a:lnTo>
                <a:lnTo>
                  <a:pt x="249382" y="771896"/>
                </a:lnTo>
                <a:lnTo>
                  <a:pt x="154379" y="950026"/>
                </a:lnTo>
                <a:lnTo>
                  <a:pt x="118753" y="950026"/>
                </a:lnTo>
                <a:lnTo>
                  <a:pt x="118753" y="1068779"/>
                </a:lnTo>
                <a:lnTo>
                  <a:pt x="0" y="1068779"/>
                </a:lnTo>
                <a:lnTo>
                  <a:pt x="0" y="1235034"/>
                </a:lnTo>
                <a:lnTo>
                  <a:pt x="225631" y="1235034"/>
                </a:lnTo>
                <a:lnTo>
                  <a:pt x="225631" y="1080655"/>
                </a:lnTo>
                <a:lnTo>
                  <a:pt x="273132" y="961901"/>
                </a:lnTo>
                <a:lnTo>
                  <a:pt x="439387" y="712520"/>
                </a:lnTo>
                <a:lnTo>
                  <a:pt x="629392" y="415637"/>
                </a:lnTo>
                <a:lnTo>
                  <a:pt x="712519" y="225631"/>
                </a:lnTo>
                <a:lnTo>
                  <a:pt x="498763" y="106878"/>
                </a:lnTo>
                <a:lnTo>
                  <a:pt x="510639" y="83127"/>
                </a:lnTo>
                <a:lnTo>
                  <a:pt x="320634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4325" y="4288354"/>
            <a:ext cx="3222995" cy="24172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11" t="9573" r="11984" b="34196"/>
          <a:stretch/>
        </p:blipFill>
        <p:spPr bwMode="auto">
          <a:xfrm>
            <a:off x="6804561" y="990600"/>
            <a:ext cx="1425040" cy="1394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</p:pic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457200" y="990600"/>
            <a:ext cx="4800600" cy="5572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en-US" sz="2000" b="1" u="sng" dirty="0" smtClean="0">
                <a:solidFill>
                  <a:schemeClr val="bg2"/>
                </a:solidFill>
              </a:rPr>
              <a:t>Zoning Conditions (NE)</a:t>
            </a:r>
          </a:p>
          <a:p>
            <a:endParaRPr lang="en-US" sz="2000" b="1" u="sng" dirty="0">
              <a:solidFill>
                <a:schemeClr val="bg2"/>
              </a:solidFill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457200" y="1371600"/>
            <a:ext cx="5334000" cy="5410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u="sng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Density</a:t>
            </a:r>
            <a:r>
              <a:rPr lang="en-US" sz="1600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: </a:t>
            </a:r>
            <a:r>
              <a:rPr lang="en-US" sz="1600" dirty="0">
                <a:solidFill>
                  <a:schemeClr val="bg2"/>
                </a:solidFill>
                <a:cs typeface="Arial" pitchFamily="34" charset="0"/>
              </a:rPr>
              <a:t>Non-residential </a:t>
            </a:r>
            <a:r>
              <a:rPr lang="en-US" sz="1600" dirty="0" smtClean="0">
                <a:solidFill>
                  <a:schemeClr val="bg2"/>
                </a:solidFill>
                <a:cs typeface="Arial" pitchFamily="34" charset="0"/>
              </a:rPr>
              <a:t>1.5 max FAR. 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u="sng" dirty="0">
                <a:solidFill>
                  <a:schemeClr val="bg2"/>
                </a:solidFill>
                <a:cs typeface="Arial" pitchFamily="34" charset="0"/>
              </a:rPr>
              <a:t>Height limit</a:t>
            </a:r>
            <a:r>
              <a:rPr lang="en-US" sz="1600" dirty="0">
                <a:solidFill>
                  <a:schemeClr val="bg2"/>
                </a:solidFill>
                <a:cs typeface="Arial" pitchFamily="34" charset="0"/>
              </a:rPr>
              <a:t>: Max 35’ ht. within 60’ of R-1 through R-5 zoning. Otherwise:</a:t>
            </a:r>
          </a:p>
          <a:p>
            <a:pPr marL="742950" lvl="1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cs typeface="Arial" pitchFamily="34" charset="0"/>
              </a:rPr>
              <a:t>North </a:t>
            </a:r>
            <a:r>
              <a:rPr lang="en-US" sz="1600" dirty="0">
                <a:solidFill>
                  <a:schemeClr val="bg2"/>
                </a:solidFill>
                <a:cs typeface="Arial" pitchFamily="34" charset="0"/>
              </a:rPr>
              <a:t>addresses (near I-75</a:t>
            </a:r>
            <a:r>
              <a:rPr lang="en-US" sz="1600" dirty="0" smtClean="0">
                <a:solidFill>
                  <a:schemeClr val="bg2"/>
                </a:solidFill>
                <a:cs typeface="Arial" pitchFamily="34" charset="0"/>
              </a:rPr>
              <a:t>): </a:t>
            </a:r>
            <a:r>
              <a:rPr lang="en-US" sz="1600" dirty="0">
                <a:solidFill>
                  <a:schemeClr val="bg2"/>
                </a:solidFill>
                <a:cs typeface="Arial" pitchFamily="34" charset="0"/>
              </a:rPr>
              <a:t>115’ </a:t>
            </a:r>
            <a:r>
              <a:rPr lang="en-US" sz="1600" dirty="0" smtClean="0">
                <a:solidFill>
                  <a:schemeClr val="bg2"/>
                </a:solidFill>
                <a:cs typeface="Arial" pitchFamily="34" charset="0"/>
              </a:rPr>
              <a:t>ht.</a:t>
            </a:r>
            <a:endParaRPr lang="en-US" sz="1600" dirty="0">
              <a:solidFill>
                <a:schemeClr val="bg2"/>
              </a:solidFill>
              <a:cs typeface="Arial" pitchFamily="34" charset="0"/>
            </a:endParaRPr>
          </a:p>
          <a:p>
            <a:pPr marL="742950" lvl="1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cs typeface="Arial" pitchFamily="34" charset="0"/>
              </a:rPr>
              <a:t>South </a:t>
            </a:r>
            <a:r>
              <a:rPr lang="en-US" sz="1600" dirty="0">
                <a:solidFill>
                  <a:schemeClr val="bg2"/>
                </a:solidFill>
                <a:cs typeface="Arial" pitchFamily="34" charset="0"/>
              </a:rPr>
              <a:t>addresses: </a:t>
            </a:r>
            <a:r>
              <a:rPr lang="en-US" sz="1600" dirty="0" smtClean="0">
                <a:solidFill>
                  <a:schemeClr val="bg2"/>
                </a:solidFill>
                <a:cs typeface="Arial" pitchFamily="34" charset="0"/>
              </a:rPr>
              <a:t>80</a:t>
            </a:r>
            <a:r>
              <a:rPr lang="en-US" sz="1600" dirty="0">
                <a:solidFill>
                  <a:schemeClr val="bg2"/>
                </a:solidFill>
                <a:cs typeface="Arial" pitchFamily="34" charset="0"/>
              </a:rPr>
              <a:t>’ ht.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u="sng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Front Setback/Sidewalks</a:t>
            </a:r>
            <a:r>
              <a:rPr lang="en-US" sz="1600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: </a:t>
            </a:r>
            <a:endParaRPr lang="en-US" sz="1600" dirty="0">
              <a:solidFill>
                <a:schemeClr val="bg2"/>
              </a:solidFill>
              <a:latin typeface="+mn-lt"/>
              <a:cs typeface="Arial" pitchFamily="34" charset="0"/>
            </a:endParaRPr>
          </a:p>
          <a:p>
            <a:pPr marL="742950" lvl="1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  <a:cs typeface="Arial" pitchFamily="34" charset="0"/>
              </a:rPr>
              <a:t>20’ setback along Howell Mill Rd. for any future ROW work (This setback can be counted for USOR and public space requirement).</a:t>
            </a:r>
          </a:p>
          <a:p>
            <a:pPr marL="742950" lvl="1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  <a:cs typeface="Arial" pitchFamily="34" charset="0"/>
              </a:rPr>
              <a:t>Min. 4’ foot street </a:t>
            </a:r>
            <a:r>
              <a:rPr lang="en-US" sz="1600" dirty="0" smtClean="0">
                <a:solidFill>
                  <a:schemeClr val="bg2"/>
                </a:solidFill>
                <a:cs typeface="Arial" pitchFamily="34" charset="0"/>
              </a:rPr>
              <a:t>furniture/tree </a:t>
            </a:r>
            <a:r>
              <a:rPr lang="en-US" sz="1600" dirty="0">
                <a:solidFill>
                  <a:schemeClr val="bg2"/>
                </a:solidFill>
                <a:cs typeface="Arial" pitchFamily="34" charset="0"/>
              </a:rPr>
              <a:t>planting zone, min. 6’ clear </a:t>
            </a:r>
            <a:r>
              <a:rPr lang="en-US" sz="1600" dirty="0" smtClean="0">
                <a:solidFill>
                  <a:schemeClr val="bg2"/>
                </a:solidFill>
                <a:cs typeface="Arial" pitchFamily="34" charset="0"/>
              </a:rPr>
              <a:t>sidewalk.</a:t>
            </a:r>
            <a:endParaRPr lang="en-US" sz="1600" dirty="0">
              <a:solidFill>
                <a:schemeClr val="bg2"/>
              </a:solidFill>
              <a:cs typeface="Arial" pitchFamily="34" charset="0"/>
            </a:endParaRPr>
          </a:p>
          <a:p>
            <a:pPr lvl="1">
              <a:spcBef>
                <a:spcPts val="300"/>
              </a:spcBef>
            </a:pPr>
            <a:endParaRPr lang="en-US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FontTx/>
              <a:buChar char="•"/>
            </a:pP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FontTx/>
              <a:buChar char="•"/>
            </a:pPr>
            <a:endParaRPr lang="en-US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</a:pP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FontTx/>
              <a:buChar char="•"/>
            </a:pPr>
            <a:endParaRPr lang="en-US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FontTx/>
              <a:buChar char="•"/>
            </a:pP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2060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en-US" sz="4000" kern="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Z-15-024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0600" y="76200"/>
            <a:ext cx="5715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Office of Planning</a:t>
            </a:r>
          </a:p>
        </p:txBody>
      </p:sp>
      <p:pic>
        <p:nvPicPr>
          <p:cNvPr id="14" name="Picture 16" descr="seal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000000">
                  <a:alpha val="3922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762000" cy="6865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2514600"/>
            <a:ext cx="3276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4571808"/>
            <a:ext cx="3276600" cy="213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>
          <a:xfrm>
            <a:off x="7338951" y="1289462"/>
            <a:ext cx="665018" cy="855024"/>
          </a:xfrm>
          <a:custGeom>
            <a:avLst/>
            <a:gdLst>
              <a:gd name="connsiteX0" fmla="*/ 522514 w 665018"/>
              <a:gd name="connsiteY0" fmla="*/ 0 h 855024"/>
              <a:gd name="connsiteX1" fmla="*/ 665018 w 665018"/>
              <a:gd name="connsiteY1" fmla="*/ 83128 h 855024"/>
              <a:gd name="connsiteX2" fmla="*/ 534389 w 665018"/>
              <a:gd name="connsiteY2" fmla="*/ 368135 h 855024"/>
              <a:gd name="connsiteX3" fmla="*/ 439387 w 665018"/>
              <a:gd name="connsiteY3" fmla="*/ 368135 h 855024"/>
              <a:gd name="connsiteX4" fmla="*/ 439387 w 665018"/>
              <a:gd name="connsiteY4" fmla="*/ 570016 h 855024"/>
              <a:gd name="connsiteX5" fmla="*/ 296883 w 665018"/>
              <a:gd name="connsiteY5" fmla="*/ 570016 h 855024"/>
              <a:gd name="connsiteX6" fmla="*/ 296883 w 665018"/>
              <a:gd name="connsiteY6" fmla="*/ 760021 h 855024"/>
              <a:gd name="connsiteX7" fmla="*/ 237506 w 665018"/>
              <a:gd name="connsiteY7" fmla="*/ 760021 h 855024"/>
              <a:gd name="connsiteX8" fmla="*/ 201880 w 665018"/>
              <a:gd name="connsiteY8" fmla="*/ 843148 h 855024"/>
              <a:gd name="connsiteX9" fmla="*/ 0 w 665018"/>
              <a:gd name="connsiteY9" fmla="*/ 855024 h 855024"/>
              <a:gd name="connsiteX10" fmla="*/ 71252 w 665018"/>
              <a:gd name="connsiteY10" fmla="*/ 676894 h 855024"/>
              <a:gd name="connsiteX11" fmla="*/ 320633 w 665018"/>
              <a:gd name="connsiteY11" fmla="*/ 308759 h 855024"/>
              <a:gd name="connsiteX12" fmla="*/ 522514 w 665018"/>
              <a:gd name="connsiteY12" fmla="*/ 0 h 85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5018" h="855024">
                <a:moveTo>
                  <a:pt x="522514" y="0"/>
                </a:moveTo>
                <a:lnTo>
                  <a:pt x="665018" y="83128"/>
                </a:lnTo>
                <a:lnTo>
                  <a:pt x="534389" y="368135"/>
                </a:lnTo>
                <a:lnTo>
                  <a:pt x="439387" y="368135"/>
                </a:lnTo>
                <a:lnTo>
                  <a:pt x="439387" y="570016"/>
                </a:lnTo>
                <a:lnTo>
                  <a:pt x="296883" y="570016"/>
                </a:lnTo>
                <a:lnTo>
                  <a:pt x="296883" y="760021"/>
                </a:lnTo>
                <a:lnTo>
                  <a:pt x="237506" y="760021"/>
                </a:lnTo>
                <a:lnTo>
                  <a:pt x="201880" y="843148"/>
                </a:lnTo>
                <a:lnTo>
                  <a:pt x="0" y="855024"/>
                </a:lnTo>
                <a:lnTo>
                  <a:pt x="71252" y="676894"/>
                </a:lnTo>
                <a:lnTo>
                  <a:pt x="320633" y="308759"/>
                </a:lnTo>
                <a:lnTo>
                  <a:pt x="522514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24" t="31327"/>
          <a:stretch/>
        </p:blipFill>
        <p:spPr>
          <a:xfrm>
            <a:off x="2286000" y="4571999"/>
            <a:ext cx="3428999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82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88" t="53251" r="26302" b="8484"/>
          <a:stretch/>
        </p:blipFill>
        <p:spPr bwMode="auto">
          <a:xfrm>
            <a:off x="6792687" y="1295400"/>
            <a:ext cx="1163782" cy="94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</p:pic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457200" y="990600"/>
            <a:ext cx="4800600" cy="5572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en-US" sz="2000" b="1" u="sng" dirty="0" smtClean="0">
                <a:solidFill>
                  <a:schemeClr val="bg2"/>
                </a:solidFill>
              </a:rPr>
              <a:t>Zoning Conditions (SW) </a:t>
            </a:r>
          </a:p>
          <a:p>
            <a:endParaRPr lang="en-US" sz="2000" b="1" u="sng" dirty="0">
              <a:solidFill>
                <a:schemeClr val="bg2"/>
              </a:solidFill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457200" y="1371600"/>
            <a:ext cx="5334000" cy="5029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u="sng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Uses limited</a:t>
            </a:r>
            <a:r>
              <a:rPr lang="en-US" sz="1600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: Non-residential limited &lt;12,000 square </a:t>
            </a:r>
            <a:r>
              <a:rPr lang="en-US" sz="1600" dirty="0">
                <a:solidFill>
                  <a:schemeClr val="bg2"/>
                </a:solidFill>
                <a:latin typeface="+mn-lt"/>
                <a:cs typeface="Arial" pitchFamily="34" charset="0"/>
              </a:rPr>
              <a:t>feet</a:t>
            </a:r>
            <a:r>
              <a:rPr lang="en-US" sz="1600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. Drive </a:t>
            </a:r>
            <a:r>
              <a:rPr lang="en-US" sz="1600" dirty="0">
                <a:solidFill>
                  <a:schemeClr val="bg2"/>
                </a:solidFill>
                <a:latin typeface="+mn-lt"/>
                <a:cs typeface="Arial" pitchFamily="34" charset="0"/>
              </a:rPr>
              <a:t>through </a:t>
            </a:r>
            <a:r>
              <a:rPr lang="en-US" sz="1600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and/or drive-in uses prohibited.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u="sng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Density</a:t>
            </a:r>
            <a:r>
              <a:rPr lang="en-US" sz="1600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: </a:t>
            </a:r>
            <a:r>
              <a:rPr lang="en-US" sz="1600" dirty="0">
                <a:solidFill>
                  <a:schemeClr val="bg2"/>
                </a:solidFill>
                <a:latin typeface="+mn-lt"/>
                <a:cs typeface="Arial" pitchFamily="34" charset="0"/>
              </a:rPr>
              <a:t>Non-residential 1.5 max FAR. </a:t>
            </a:r>
            <a:r>
              <a:rPr lang="en-US" sz="1600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 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u="sng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Height limit</a:t>
            </a:r>
            <a:r>
              <a:rPr lang="en-US" sz="1600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: Max. 115’ ht. 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u="sng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Access </a:t>
            </a:r>
            <a:r>
              <a:rPr lang="en-US" sz="1600" u="sng" dirty="0">
                <a:solidFill>
                  <a:schemeClr val="bg2"/>
                </a:solidFill>
                <a:latin typeface="+mn-lt"/>
                <a:cs typeface="Arial" pitchFamily="34" charset="0"/>
              </a:rPr>
              <a:t>Management</a:t>
            </a:r>
            <a:r>
              <a:rPr lang="en-US" sz="1600" dirty="0">
                <a:solidFill>
                  <a:schemeClr val="bg2"/>
                </a:solidFill>
                <a:latin typeface="+mn-lt"/>
                <a:cs typeface="Arial" pitchFamily="34" charset="0"/>
              </a:rPr>
              <a:t>: </a:t>
            </a:r>
            <a:r>
              <a:rPr lang="en-US" sz="1600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If accessible from a side street only 1 right out only onto Howell Mill Rd. allowed. If not </a:t>
            </a:r>
            <a:r>
              <a:rPr lang="en-US" sz="1600" dirty="0">
                <a:solidFill>
                  <a:schemeClr val="bg2"/>
                </a:solidFill>
                <a:cs typeface="Arial" pitchFamily="34" charset="0"/>
              </a:rPr>
              <a:t>accessible from </a:t>
            </a:r>
            <a:r>
              <a:rPr lang="en-US" sz="1600" dirty="0" smtClean="0">
                <a:solidFill>
                  <a:schemeClr val="bg2"/>
                </a:solidFill>
                <a:cs typeface="Arial" pitchFamily="34" charset="0"/>
              </a:rPr>
              <a:t>a side street</a:t>
            </a:r>
            <a:r>
              <a:rPr lang="en-US" sz="1600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, only 1 two-way curb or 2 </a:t>
            </a:r>
            <a:r>
              <a:rPr lang="en-US" sz="1600" dirty="0">
                <a:solidFill>
                  <a:schemeClr val="bg2"/>
                </a:solidFill>
                <a:latin typeface="+mn-lt"/>
                <a:cs typeface="Arial" pitchFamily="34" charset="0"/>
              </a:rPr>
              <a:t>one-way </a:t>
            </a:r>
            <a:r>
              <a:rPr lang="en-US" sz="1600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curbcuts allowed along </a:t>
            </a:r>
            <a:r>
              <a:rPr lang="en-US" sz="1600" dirty="0" smtClean="0">
                <a:solidFill>
                  <a:schemeClr val="bg2"/>
                </a:solidFill>
                <a:cs typeface="Arial" pitchFamily="34" charset="0"/>
              </a:rPr>
              <a:t>Howell </a:t>
            </a:r>
            <a:r>
              <a:rPr lang="en-US" sz="1600" dirty="0">
                <a:solidFill>
                  <a:schemeClr val="bg2"/>
                </a:solidFill>
                <a:cs typeface="Arial" pitchFamily="34" charset="0"/>
              </a:rPr>
              <a:t>Mill Rd. </a:t>
            </a:r>
            <a:endParaRPr lang="en-US" sz="1600" dirty="0" smtClean="0">
              <a:solidFill>
                <a:schemeClr val="bg2"/>
              </a:solidFill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u="sng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Front Setback/Sidewalk</a:t>
            </a:r>
            <a:r>
              <a:rPr lang="en-US" sz="1600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: </a:t>
            </a:r>
            <a:endParaRPr lang="en-US" sz="1600" dirty="0">
              <a:solidFill>
                <a:schemeClr val="bg2"/>
              </a:solidFill>
              <a:latin typeface="+mn-lt"/>
              <a:cs typeface="Arial" pitchFamily="34" charset="0"/>
            </a:endParaRPr>
          </a:p>
          <a:p>
            <a:pPr marL="742950" lvl="1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15’ </a:t>
            </a:r>
            <a:r>
              <a:rPr lang="en-US" sz="1600" dirty="0">
                <a:solidFill>
                  <a:schemeClr val="bg2"/>
                </a:solidFill>
                <a:latin typeface="+mn-lt"/>
                <a:cs typeface="Arial" pitchFamily="34" charset="0"/>
              </a:rPr>
              <a:t>setback along Howell Mill Rd. for any future ROW work (This setback can be counted for USOR and public space requirement).</a:t>
            </a:r>
          </a:p>
          <a:p>
            <a:pPr marL="742950" lvl="1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  <a:latin typeface="+mn-lt"/>
                <a:cs typeface="Arial" pitchFamily="34" charset="0"/>
              </a:rPr>
              <a:t>Min. 4’ foot street </a:t>
            </a:r>
            <a:r>
              <a:rPr lang="en-US" sz="1600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furniture/tree </a:t>
            </a:r>
            <a:r>
              <a:rPr lang="en-US" sz="1600" dirty="0">
                <a:solidFill>
                  <a:schemeClr val="bg2"/>
                </a:solidFill>
                <a:latin typeface="+mn-lt"/>
                <a:cs typeface="Arial" pitchFamily="34" charset="0"/>
              </a:rPr>
              <a:t>planting zone, min. 6’ clear </a:t>
            </a:r>
            <a:r>
              <a:rPr lang="en-US" sz="1600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sidewalk.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2060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en-US" sz="4000" kern="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Z-15-024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0600" y="76200"/>
            <a:ext cx="5715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Office of Planning</a:t>
            </a:r>
          </a:p>
        </p:txBody>
      </p:sp>
      <p:pic>
        <p:nvPicPr>
          <p:cNvPr id="14" name="Picture 16" descr="seal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000000">
                  <a:alpha val="3922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762000" cy="6865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Freeform 1"/>
          <p:cNvSpPr/>
          <p:nvPr/>
        </p:nvSpPr>
        <p:spPr>
          <a:xfrm>
            <a:off x="7137070" y="1509155"/>
            <a:ext cx="213756" cy="700645"/>
          </a:xfrm>
          <a:custGeom>
            <a:avLst/>
            <a:gdLst>
              <a:gd name="connsiteX0" fmla="*/ 59377 w 213756"/>
              <a:gd name="connsiteY0" fmla="*/ 0 h 700645"/>
              <a:gd name="connsiteX1" fmla="*/ 59377 w 213756"/>
              <a:gd name="connsiteY1" fmla="*/ 237507 h 700645"/>
              <a:gd name="connsiteX2" fmla="*/ 11875 w 213756"/>
              <a:gd name="connsiteY2" fmla="*/ 249382 h 700645"/>
              <a:gd name="connsiteX3" fmla="*/ 11875 w 213756"/>
              <a:gd name="connsiteY3" fmla="*/ 285008 h 700645"/>
              <a:gd name="connsiteX4" fmla="*/ 35626 w 213756"/>
              <a:gd name="connsiteY4" fmla="*/ 308759 h 700645"/>
              <a:gd name="connsiteX5" fmla="*/ 35626 w 213756"/>
              <a:gd name="connsiteY5" fmla="*/ 368135 h 700645"/>
              <a:gd name="connsiteX6" fmla="*/ 0 w 213756"/>
              <a:gd name="connsiteY6" fmla="*/ 451263 h 700645"/>
              <a:gd name="connsiteX7" fmla="*/ 59377 w 213756"/>
              <a:gd name="connsiteY7" fmla="*/ 463138 h 700645"/>
              <a:gd name="connsiteX8" fmla="*/ 47501 w 213756"/>
              <a:gd name="connsiteY8" fmla="*/ 546265 h 700645"/>
              <a:gd name="connsiteX9" fmla="*/ 11875 w 213756"/>
              <a:gd name="connsiteY9" fmla="*/ 546265 h 700645"/>
              <a:gd name="connsiteX10" fmla="*/ 11875 w 213756"/>
              <a:gd name="connsiteY10" fmla="*/ 688769 h 700645"/>
              <a:gd name="connsiteX11" fmla="*/ 213756 w 213756"/>
              <a:gd name="connsiteY11" fmla="*/ 700645 h 700645"/>
              <a:gd name="connsiteX12" fmla="*/ 166255 w 213756"/>
              <a:gd name="connsiteY12" fmla="*/ 558141 h 700645"/>
              <a:gd name="connsiteX13" fmla="*/ 190005 w 213756"/>
              <a:gd name="connsiteY13" fmla="*/ 11876 h 700645"/>
              <a:gd name="connsiteX14" fmla="*/ 59377 w 213756"/>
              <a:gd name="connsiteY14" fmla="*/ 0 h 70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3756" h="700645">
                <a:moveTo>
                  <a:pt x="59377" y="0"/>
                </a:moveTo>
                <a:lnTo>
                  <a:pt x="59377" y="237507"/>
                </a:lnTo>
                <a:lnTo>
                  <a:pt x="11875" y="249382"/>
                </a:lnTo>
                <a:lnTo>
                  <a:pt x="11875" y="285008"/>
                </a:lnTo>
                <a:lnTo>
                  <a:pt x="35626" y="308759"/>
                </a:lnTo>
                <a:lnTo>
                  <a:pt x="35626" y="368135"/>
                </a:lnTo>
                <a:lnTo>
                  <a:pt x="0" y="451263"/>
                </a:lnTo>
                <a:lnTo>
                  <a:pt x="59377" y="463138"/>
                </a:lnTo>
                <a:lnTo>
                  <a:pt x="47501" y="546265"/>
                </a:lnTo>
                <a:lnTo>
                  <a:pt x="11875" y="546265"/>
                </a:lnTo>
                <a:lnTo>
                  <a:pt x="11875" y="688769"/>
                </a:lnTo>
                <a:lnTo>
                  <a:pt x="213756" y="700645"/>
                </a:lnTo>
                <a:lnTo>
                  <a:pt x="166255" y="558141"/>
                </a:lnTo>
                <a:lnTo>
                  <a:pt x="190005" y="11876"/>
                </a:lnTo>
                <a:lnTo>
                  <a:pt x="59377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93" b="23251"/>
          <a:stretch/>
        </p:blipFill>
        <p:spPr>
          <a:xfrm>
            <a:off x="2164080" y="5029200"/>
            <a:ext cx="3246120" cy="163739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2514600"/>
            <a:ext cx="3253678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17" b="20148"/>
          <a:stretch/>
        </p:blipFill>
        <p:spPr>
          <a:xfrm>
            <a:off x="5715000" y="4800600"/>
            <a:ext cx="3352800" cy="187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82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0210" y="4091196"/>
            <a:ext cx="3201390" cy="2401043"/>
          </a:xfrm>
          <a:prstGeom prst="rect">
            <a:avLst/>
          </a:prstGeom>
        </p:spPr>
      </p:pic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457200" y="990600"/>
            <a:ext cx="5334000" cy="5572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en-US" sz="2000" b="1" u="sng" dirty="0" smtClean="0">
                <a:solidFill>
                  <a:schemeClr val="bg2"/>
                </a:solidFill>
              </a:rPr>
              <a:t>Zoning Conditions (Berkeley Park SE) </a:t>
            </a:r>
          </a:p>
          <a:p>
            <a:endParaRPr lang="en-US" sz="2000" b="1" u="sng" dirty="0">
              <a:solidFill>
                <a:schemeClr val="bg2"/>
              </a:solidFill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457200" y="1371600"/>
            <a:ext cx="5257800" cy="5029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u="sng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Uses limited</a:t>
            </a:r>
            <a:r>
              <a:rPr lang="en-US" sz="16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: Non-residential limited &lt;12,000 square </a:t>
            </a:r>
            <a:r>
              <a:rPr lang="en-US" sz="1600" dirty="0">
                <a:solidFill>
                  <a:srgbClr val="002060"/>
                </a:solidFill>
                <a:latin typeface="+mn-lt"/>
                <a:cs typeface="Arial" pitchFamily="34" charset="0"/>
              </a:rPr>
              <a:t>feet</a:t>
            </a:r>
            <a:r>
              <a:rPr lang="en-US" sz="16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. Drive through and/or drive-ins prohibited.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u="sng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Density</a:t>
            </a:r>
            <a:r>
              <a:rPr lang="en-US" sz="16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: </a:t>
            </a:r>
            <a:r>
              <a:rPr lang="en-US" sz="1600" dirty="0">
                <a:solidFill>
                  <a:srgbClr val="002060"/>
                </a:solidFill>
                <a:latin typeface="+mn-lt"/>
                <a:cs typeface="Arial" pitchFamily="34" charset="0"/>
              </a:rPr>
              <a:t>Non-residential uses shall not exceed </a:t>
            </a:r>
            <a:r>
              <a:rPr lang="en-US" sz="16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1.0 </a:t>
            </a:r>
            <a:r>
              <a:rPr lang="en-US" sz="1600" dirty="0">
                <a:solidFill>
                  <a:srgbClr val="002060"/>
                </a:solidFill>
                <a:latin typeface="+mn-lt"/>
                <a:cs typeface="Arial" pitchFamily="34" charset="0"/>
              </a:rPr>
              <a:t>times the net lot area within this subarea.</a:t>
            </a:r>
          </a:p>
          <a:p>
            <a:pPr marL="285750" lvl="1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u="sng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Height limit</a:t>
            </a:r>
            <a:r>
              <a:rPr lang="en-US" sz="16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: Max </a:t>
            </a:r>
            <a:r>
              <a:rPr lang="en-US" sz="1600" dirty="0">
                <a:solidFill>
                  <a:srgbClr val="002060"/>
                </a:solidFill>
                <a:latin typeface="+mn-lt"/>
                <a:cs typeface="Arial" pitchFamily="34" charset="0"/>
              </a:rPr>
              <a:t>35’ ht. within 60’ of </a:t>
            </a:r>
            <a:r>
              <a:rPr lang="en-US" sz="16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residential, 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52</a:t>
            </a:r>
            <a:r>
              <a:rPr lang="en-US" sz="1600" dirty="0">
                <a:solidFill>
                  <a:srgbClr val="002060"/>
                </a:solidFill>
                <a:cs typeface="Arial" pitchFamily="34" charset="0"/>
              </a:rPr>
              <a:t>’ ht. within 60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’-150’ of </a:t>
            </a:r>
            <a:r>
              <a:rPr lang="en-US" sz="1600" dirty="0">
                <a:solidFill>
                  <a:srgbClr val="002060"/>
                </a:solidFill>
                <a:cs typeface="Arial" pitchFamily="34" charset="0"/>
              </a:rPr>
              <a:t>residential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, o</a:t>
            </a:r>
            <a:r>
              <a:rPr lang="en-US" sz="16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therwise 80’.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u="sng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Access </a:t>
            </a:r>
            <a:r>
              <a:rPr lang="en-US" sz="1600" u="sng" dirty="0">
                <a:solidFill>
                  <a:srgbClr val="002060"/>
                </a:solidFill>
                <a:latin typeface="+mn-lt"/>
                <a:cs typeface="Arial" pitchFamily="34" charset="0"/>
              </a:rPr>
              <a:t>Management</a:t>
            </a:r>
            <a:r>
              <a:rPr lang="en-US" sz="1600" dirty="0">
                <a:solidFill>
                  <a:srgbClr val="002060"/>
                </a:solidFill>
                <a:latin typeface="+mn-lt"/>
                <a:cs typeface="Arial" pitchFamily="34" charset="0"/>
              </a:rPr>
              <a:t>: </a:t>
            </a:r>
            <a:r>
              <a:rPr lang="en-US" sz="1600" dirty="0" smtClean="0">
                <a:solidFill>
                  <a:schemeClr val="bg2"/>
                </a:solidFill>
                <a:cs typeface="Arial" pitchFamily="34" charset="0"/>
              </a:rPr>
              <a:t>If </a:t>
            </a:r>
            <a:r>
              <a:rPr lang="en-US" sz="1600" dirty="0">
                <a:solidFill>
                  <a:schemeClr val="bg2"/>
                </a:solidFill>
                <a:cs typeface="Arial" pitchFamily="34" charset="0"/>
              </a:rPr>
              <a:t>accessible from a side street only 1 right out only onto Howell Mill Rd. allowed. If not accessible from a side street, only 1 two-way curb or 2 one-way curbcuts allowed along Howell Mill Rd.</a:t>
            </a:r>
            <a:endParaRPr lang="en-US" sz="1600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u="sng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Front Setback/Sidewalk</a:t>
            </a:r>
            <a:r>
              <a:rPr lang="en-US" sz="16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: </a:t>
            </a:r>
            <a:endParaRPr lang="en-US" sz="1600" dirty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marL="742950" lvl="1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cs typeface="Arial" pitchFamily="34" charset="0"/>
              </a:rPr>
              <a:t>15’ </a:t>
            </a:r>
            <a:r>
              <a:rPr lang="en-US" sz="1600" dirty="0">
                <a:solidFill>
                  <a:schemeClr val="bg2"/>
                </a:solidFill>
                <a:cs typeface="Arial" pitchFamily="34" charset="0"/>
              </a:rPr>
              <a:t>setback along Howell Mill Rd. for any future ROW work (This s</a:t>
            </a:r>
            <a:r>
              <a:rPr lang="en-US" sz="1600" dirty="0">
                <a:solidFill>
                  <a:srgbClr val="002060"/>
                </a:solidFill>
                <a:cs typeface="Arial" pitchFamily="34" charset="0"/>
              </a:rPr>
              <a:t>etback can be counted for USOR and public space requirement).</a:t>
            </a:r>
            <a:endParaRPr lang="en-US" sz="1600" dirty="0">
              <a:solidFill>
                <a:schemeClr val="bg2"/>
              </a:solidFill>
              <a:cs typeface="Arial" pitchFamily="34" charset="0"/>
            </a:endParaRPr>
          </a:p>
          <a:p>
            <a:pPr marL="742950" lvl="1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  <a:cs typeface="Arial" pitchFamily="34" charset="0"/>
              </a:rPr>
              <a:t>Min. 4’ foot street </a:t>
            </a:r>
            <a:r>
              <a:rPr lang="en-US" sz="1600" dirty="0" smtClean="0">
                <a:solidFill>
                  <a:schemeClr val="bg2"/>
                </a:solidFill>
                <a:cs typeface="Arial" pitchFamily="34" charset="0"/>
              </a:rPr>
              <a:t>furniture/tree </a:t>
            </a:r>
            <a:r>
              <a:rPr lang="en-US" sz="1600" dirty="0">
                <a:solidFill>
                  <a:schemeClr val="bg2"/>
                </a:solidFill>
                <a:cs typeface="Arial" pitchFamily="34" charset="0"/>
              </a:rPr>
              <a:t>planting zone, min. 6’ clear </a:t>
            </a:r>
            <a:r>
              <a:rPr lang="en-US" sz="1600" dirty="0" smtClean="0">
                <a:solidFill>
                  <a:schemeClr val="bg2"/>
                </a:solidFill>
                <a:cs typeface="Arial" pitchFamily="34" charset="0"/>
              </a:rPr>
              <a:t>sidewalk.</a:t>
            </a:r>
            <a:endParaRPr lang="en-US" sz="1600" dirty="0">
              <a:solidFill>
                <a:schemeClr val="bg2"/>
              </a:solidFill>
              <a:cs typeface="Arial" pitchFamily="34" charset="0"/>
            </a:endParaRPr>
          </a:p>
          <a:p>
            <a:pPr>
              <a:spcBef>
                <a:spcPts val="300"/>
              </a:spcBef>
            </a:pPr>
            <a:endParaRPr lang="en-US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FontTx/>
              <a:buChar char="•"/>
            </a:pP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FontTx/>
              <a:buChar char="•"/>
            </a:pPr>
            <a:endParaRPr lang="en-US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FontTx/>
              <a:buChar char="•"/>
            </a:pP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FontTx/>
              <a:buChar char="•"/>
            </a:pPr>
            <a:endParaRPr lang="en-US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FontTx/>
              <a:buChar char="•"/>
            </a:pP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2060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en-US" sz="4000" kern="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Z-15-024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0600" y="76200"/>
            <a:ext cx="5715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Office of Planning</a:t>
            </a:r>
          </a:p>
        </p:txBody>
      </p:sp>
      <p:pic>
        <p:nvPicPr>
          <p:cNvPr id="14" name="Picture 16" descr="seal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000000">
                  <a:alpha val="3922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762000" cy="6865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0210" y="2362200"/>
            <a:ext cx="3207987" cy="195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5409236"/>
            <a:ext cx="2057400" cy="129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88" t="53251" r="26302" b="8484"/>
          <a:stretch/>
        </p:blipFill>
        <p:spPr bwMode="auto">
          <a:xfrm>
            <a:off x="6792687" y="1295400"/>
            <a:ext cx="1163782" cy="94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>
          <a:xfrm>
            <a:off x="7303325" y="1366652"/>
            <a:ext cx="213756" cy="843148"/>
          </a:xfrm>
          <a:custGeom>
            <a:avLst/>
            <a:gdLst>
              <a:gd name="connsiteX0" fmla="*/ 47501 w 213756"/>
              <a:gd name="connsiteY0" fmla="*/ 0 h 902524"/>
              <a:gd name="connsiteX1" fmla="*/ 0 w 213756"/>
              <a:gd name="connsiteY1" fmla="*/ 641267 h 902524"/>
              <a:gd name="connsiteX2" fmla="*/ 71252 w 213756"/>
              <a:gd name="connsiteY2" fmla="*/ 890649 h 902524"/>
              <a:gd name="connsiteX3" fmla="*/ 213756 w 213756"/>
              <a:gd name="connsiteY3" fmla="*/ 902524 h 902524"/>
              <a:gd name="connsiteX4" fmla="*/ 166254 w 213756"/>
              <a:gd name="connsiteY4" fmla="*/ 771896 h 902524"/>
              <a:gd name="connsiteX5" fmla="*/ 142504 w 213756"/>
              <a:gd name="connsiteY5" fmla="*/ 771896 h 902524"/>
              <a:gd name="connsiteX6" fmla="*/ 118753 w 213756"/>
              <a:gd name="connsiteY6" fmla="*/ 736270 h 902524"/>
              <a:gd name="connsiteX7" fmla="*/ 118753 w 213756"/>
              <a:gd name="connsiteY7" fmla="*/ 546265 h 902524"/>
              <a:gd name="connsiteX8" fmla="*/ 154379 w 213756"/>
              <a:gd name="connsiteY8" fmla="*/ 546265 h 902524"/>
              <a:gd name="connsiteX9" fmla="*/ 166254 w 213756"/>
              <a:gd name="connsiteY9" fmla="*/ 35626 h 902524"/>
              <a:gd name="connsiteX10" fmla="*/ 47501 w 213756"/>
              <a:gd name="connsiteY10" fmla="*/ 0 h 902524"/>
              <a:gd name="connsiteX0" fmla="*/ 0 w 344385"/>
              <a:gd name="connsiteY0" fmla="*/ 190005 h 866898"/>
              <a:gd name="connsiteX1" fmla="*/ 130629 w 344385"/>
              <a:gd name="connsiteY1" fmla="*/ 605641 h 866898"/>
              <a:gd name="connsiteX2" fmla="*/ 201881 w 344385"/>
              <a:gd name="connsiteY2" fmla="*/ 855023 h 866898"/>
              <a:gd name="connsiteX3" fmla="*/ 344385 w 344385"/>
              <a:gd name="connsiteY3" fmla="*/ 866898 h 866898"/>
              <a:gd name="connsiteX4" fmla="*/ 296883 w 344385"/>
              <a:gd name="connsiteY4" fmla="*/ 736270 h 866898"/>
              <a:gd name="connsiteX5" fmla="*/ 273133 w 344385"/>
              <a:gd name="connsiteY5" fmla="*/ 736270 h 866898"/>
              <a:gd name="connsiteX6" fmla="*/ 249382 w 344385"/>
              <a:gd name="connsiteY6" fmla="*/ 700644 h 866898"/>
              <a:gd name="connsiteX7" fmla="*/ 249382 w 344385"/>
              <a:gd name="connsiteY7" fmla="*/ 510639 h 866898"/>
              <a:gd name="connsiteX8" fmla="*/ 285008 w 344385"/>
              <a:gd name="connsiteY8" fmla="*/ 510639 h 866898"/>
              <a:gd name="connsiteX9" fmla="*/ 296883 w 344385"/>
              <a:gd name="connsiteY9" fmla="*/ 0 h 866898"/>
              <a:gd name="connsiteX10" fmla="*/ 0 w 344385"/>
              <a:gd name="connsiteY10" fmla="*/ 190005 h 866898"/>
              <a:gd name="connsiteX0" fmla="*/ 47501 w 213756"/>
              <a:gd name="connsiteY0" fmla="*/ 0 h 890649"/>
              <a:gd name="connsiteX1" fmla="*/ 0 w 213756"/>
              <a:gd name="connsiteY1" fmla="*/ 629392 h 890649"/>
              <a:gd name="connsiteX2" fmla="*/ 71252 w 213756"/>
              <a:gd name="connsiteY2" fmla="*/ 878774 h 890649"/>
              <a:gd name="connsiteX3" fmla="*/ 213756 w 213756"/>
              <a:gd name="connsiteY3" fmla="*/ 890649 h 890649"/>
              <a:gd name="connsiteX4" fmla="*/ 166254 w 213756"/>
              <a:gd name="connsiteY4" fmla="*/ 760021 h 890649"/>
              <a:gd name="connsiteX5" fmla="*/ 142504 w 213756"/>
              <a:gd name="connsiteY5" fmla="*/ 760021 h 890649"/>
              <a:gd name="connsiteX6" fmla="*/ 118753 w 213756"/>
              <a:gd name="connsiteY6" fmla="*/ 724395 h 890649"/>
              <a:gd name="connsiteX7" fmla="*/ 118753 w 213756"/>
              <a:gd name="connsiteY7" fmla="*/ 534390 h 890649"/>
              <a:gd name="connsiteX8" fmla="*/ 154379 w 213756"/>
              <a:gd name="connsiteY8" fmla="*/ 534390 h 890649"/>
              <a:gd name="connsiteX9" fmla="*/ 166254 w 213756"/>
              <a:gd name="connsiteY9" fmla="*/ 23751 h 890649"/>
              <a:gd name="connsiteX10" fmla="*/ 47501 w 213756"/>
              <a:gd name="connsiteY10" fmla="*/ 0 h 890649"/>
              <a:gd name="connsiteX0" fmla="*/ 0 w 973777"/>
              <a:gd name="connsiteY0" fmla="*/ 534389 h 866898"/>
              <a:gd name="connsiteX1" fmla="*/ 760021 w 973777"/>
              <a:gd name="connsiteY1" fmla="*/ 605641 h 866898"/>
              <a:gd name="connsiteX2" fmla="*/ 831273 w 973777"/>
              <a:gd name="connsiteY2" fmla="*/ 855023 h 866898"/>
              <a:gd name="connsiteX3" fmla="*/ 973777 w 973777"/>
              <a:gd name="connsiteY3" fmla="*/ 866898 h 866898"/>
              <a:gd name="connsiteX4" fmla="*/ 926275 w 973777"/>
              <a:gd name="connsiteY4" fmla="*/ 736270 h 866898"/>
              <a:gd name="connsiteX5" fmla="*/ 902525 w 973777"/>
              <a:gd name="connsiteY5" fmla="*/ 736270 h 866898"/>
              <a:gd name="connsiteX6" fmla="*/ 878774 w 973777"/>
              <a:gd name="connsiteY6" fmla="*/ 700644 h 866898"/>
              <a:gd name="connsiteX7" fmla="*/ 878774 w 973777"/>
              <a:gd name="connsiteY7" fmla="*/ 510639 h 866898"/>
              <a:gd name="connsiteX8" fmla="*/ 914400 w 973777"/>
              <a:gd name="connsiteY8" fmla="*/ 510639 h 866898"/>
              <a:gd name="connsiteX9" fmla="*/ 926275 w 973777"/>
              <a:gd name="connsiteY9" fmla="*/ 0 h 866898"/>
              <a:gd name="connsiteX10" fmla="*/ 0 w 973777"/>
              <a:gd name="connsiteY10" fmla="*/ 534389 h 866898"/>
              <a:gd name="connsiteX0" fmla="*/ 23750 w 213756"/>
              <a:gd name="connsiteY0" fmla="*/ 23750 h 866898"/>
              <a:gd name="connsiteX1" fmla="*/ 0 w 213756"/>
              <a:gd name="connsiteY1" fmla="*/ 605641 h 866898"/>
              <a:gd name="connsiteX2" fmla="*/ 71252 w 213756"/>
              <a:gd name="connsiteY2" fmla="*/ 855023 h 866898"/>
              <a:gd name="connsiteX3" fmla="*/ 213756 w 213756"/>
              <a:gd name="connsiteY3" fmla="*/ 866898 h 866898"/>
              <a:gd name="connsiteX4" fmla="*/ 166254 w 213756"/>
              <a:gd name="connsiteY4" fmla="*/ 736270 h 866898"/>
              <a:gd name="connsiteX5" fmla="*/ 142504 w 213756"/>
              <a:gd name="connsiteY5" fmla="*/ 736270 h 866898"/>
              <a:gd name="connsiteX6" fmla="*/ 118753 w 213756"/>
              <a:gd name="connsiteY6" fmla="*/ 700644 h 866898"/>
              <a:gd name="connsiteX7" fmla="*/ 118753 w 213756"/>
              <a:gd name="connsiteY7" fmla="*/ 510639 h 866898"/>
              <a:gd name="connsiteX8" fmla="*/ 154379 w 213756"/>
              <a:gd name="connsiteY8" fmla="*/ 510639 h 866898"/>
              <a:gd name="connsiteX9" fmla="*/ 166254 w 213756"/>
              <a:gd name="connsiteY9" fmla="*/ 0 h 866898"/>
              <a:gd name="connsiteX10" fmla="*/ 23750 w 213756"/>
              <a:gd name="connsiteY10" fmla="*/ 23750 h 866898"/>
              <a:gd name="connsiteX0" fmla="*/ 23750 w 344384"/>
              <a:gd name="connsiteY0" fmla="*/ 0 h 843148"/>
              <a:gd name="connsiteX1" fmla="*/ 0 w 344384"/>
              <a:gd name="connsiteY1" fmla="*/ 581891 h 843148"/>
              <a:gd name="connsiteX2" fmla="*/ 71252 w 344384"/>
              <a:gd name="connsiteY2" fmla="*/ 831273 h 843148"/>
              <a:gd name="connsiteX3" fmla="*/ 213756 w 344384"/>
              <a:gd name="connsiteY3" fmla="*/ 843148 h 843148"/>
              <a:gd name="connsiteX4" fmla="*/ 166254 w 344384"/>
              <a:gd name="connsiteY4" fmla="*/ 712520 h 843148"/>
              <a:gd name="connsiteX5" fmla="*/ 142504 w 344384"/>
              <a:gd name="connsiteY5" fmla="*/ 712520 h 843148"/>
              <a:gd name="connsiteX6" fmla="*/ 118753 w 344384"/>
              <a:gd name="connsiteY6" fmla="*/ 676894 h 843148"/>
              <a:gd name="connsiteX7" fmla="*/ 118753 w 344384"/>
              <a:gd name="connsiteY7" fmla="*/ 486889 h 843148"/>
              <a:gd name="connsiteX8" fmla="*/ 154379 w 344384"/>
              <a:gd name="connsiteY8" fmla="*/ 486889 h 843148"/>
              <a:gd name="connsiteX9" fmla="*/ 344384 w 344384"/>
              <a:gd name="connsiteY9" fmla="*/ 130629 h 843148"/>
              <a:gd name="connsiteX10" fmla="*/ 23750 w 344384"/>
              <a:gd name="connsiteY10" fmla="*/ 0 h 843148"/>
              <a:gd name="connsiteX0" fmla="*/ 23750 w 213756"/>
              <a:gd name="connsiteY0" fmla="*/ 0 h 843148"/>
              <a:gd name="connsiteX1" fmla="*/ 0 w 213756"/>
              <a:gd name="connsiteY1" fmla="*/ 581891 h 843148"/>
              <a:gd name="connsiteX2" fmla="*/ 71252 w 213756"/>
              <a:gd name="connsiteY2" fmla="*/ 831273 h 843148"/>
              <a:gd name="connsiteX3" fmla="*/ 213756 w 213756"/>
              <a:gd name="connsiteY3" fmla="*/ 843148 h 843148"/>
              <a:gd name="connsiteX4" fmla="*/ 166254 w 213756"/>
              <a:gd name="connsiteY4" fmla="*/ 712520 h 843148"/>
              <a:gd name="connsiteX5" fmla="*/ 142504 w 213756"/>
              <a:gd name="connsiteY5" fmla="*/ 712520 h 843148"/>
              <a:gd name="connsiteX6" fmla="*/ 118753 w 213756"/>
              <a:gd name="connsiteY6" fmla="*/ 676894 h 843148"/>
              <a:gd name="connsiteX7" fmla="*/ 118753 w 213756"/>
              <a:gd name="connsiteY7" fmla="*/ 486889 h 843148"/>
              <a:gd name="connsiteX8" fmla="*/ 154379 w 213756"/>
              <a:gd name="connsiteY8" fmla="*/ 486889 h 843148"/>
              <a:gd name="connsiteX9" fmla="*/ 166255 w 213756"/>
              <a:gd name="connsiteY9" fmla="*/ 1 h 843148"/>
              <a:gd name="connsiteX10" fmla="*/ 23750 w 213756"/>
              <a:gd name="connsiteY10" fmla="*/ 0 h 843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3756" h="843148">
                <a:moveTo>
                  <a:pt x="23750" y="0"/>
                </a:moveTo>
                <a:lnTo>
                  <a:pt x="0" y="581891"/>
                </a:lnTo>
                <a:lnTo>
                  <a:pt x="71252" y="831273"/>
                </a:lnTo>
                <a:lnTo>
                  <a:pt x="213756" y="843148"/>
                </a:lnTo>
                <a:lnTo>
                  <a:pt x="166254" y="712520"/>
                </a:lnTo>
                <a:lnTo>
                  <a:pt x="142504" y="712520"/>
                </a:lnTo>
                <a:lnTo>
                  <a:pt x="118753" y="676894"/>
                </a:lnTo>
                <a:lnTo>
                  <a:pt x="118753" y="486889"/>
                </a:lnTo>
                <a:lnTo>
                  <a:pt x="154379" y="486889"/>
                </a:lnTo>
                <a:lnTo>
                  <a:pt x="166255" y="1"/>
                </a:lnTo>
                <a:lnTo>
                  <a:pt x="2375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21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491" y="914400"/>
            <a:ext cx="7595017" cy="583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2060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en-US" sz="4000" kern="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Z-15-024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76200"/>
            <a:ext cx="5715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Office of Planning</a:t>
            </a:r>
          </a:p>
        </p:txBody>
      </p:sp>
      <p:pic>
        <p:nvPicPr>
          <p:cNvPr id="8" name="Picture 16" descr="seal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000000">
                  <a:alpha val="3922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762000" cy="6865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19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15881</TotalTime>
  <Words>798</Words>
  <Application>Microsoft Office PowerPoint</Application>
  <PresentationFormat>On-screen Show (4:3)</PresentationFormat>
  <Paragraphs>114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Textured</vt:lpstr>
      <vt:lpstr>Howell Mill Road Rezoning Z-15-024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Howell Mill Road Rezoning Z-15-024 </vt:lpstr>
    </vt:vector>
  </TitlesOfParts>
  <Company>City of Atlanta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DPDNC</dc:creator>
  <cp:lastModifiedBy>ksmith-davids</cp:lastModifiedBy>
  <cp:revision>418</cp:revision>
  <dcterms:created xsi:type="dcterms:W3CDTF">2007-04-06T12:55:00Z</dcterms:created>
  <dcterms:modified xsi:type="dcterms:W3CDTF">2015-09-08T17:33:54Z</dcterms:modified>
</cp:coreProperties>
</file>